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22" r:id="rId3"/>
    <p:sldId id="417" r:id="rId4"/>
    <p:sldId id="427" r:id="rId5"/>
    <p:sldId id="428" r:id="rId6"/>
    <p:sldId id="420" r:id="rId7"/>
    <p:sldId id="429" r:id="rId8"/>
    <p:sldId id="430" r:id="rId9"/>
    <p:sldId id="421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4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22555-DE9B-AEEF-759C-2756ABD6E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073D8E-F493-DC81-B589-B60A0C86E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1D142-6015-ED63-7C15-538C182702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EE2CE-4C8F-9DA8-2698-2AA93431C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191B2-CA80-E29F-35EB-F15972013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69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7687E-86C6-018B-B4E3-45E2F2D02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5091"/>
            <a:ext cx="8933873" cy="9055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016E89-E38E-D0C8-C364-F1F3442BF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493817"/>
            <a:ext cx="9035473" cy="368314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F9A2A-76DE-E3D4-5245-317CD25B47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C6FBF-AA26-B2EA-D50A-9E2FC8C70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7A4F2-74D3-AE7C-07DE-DD0842A81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75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59DD9B-6984-2859-2D2E-B9D481BEE3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7D3799-F73C-F51D-946A-FC2ACFD0FD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97758-8DD0-B754-3EB4-5295576193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7815F-96E3-3E07-0FDA-D54E95082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B836F-8CB6-0B80-0A34-8141C0DF2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910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83F9E-987E-1A77-6787-D36122713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5091"/>
            <a:ext cx="8933873" cy="9055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86417-A300-E5CA-330C-EED731F50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3817"/>
            <a:ext cx="9035473" cy="36831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D3904-3D2E-E5C7-B414-0F4031D6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BF4D4-7A77-53C6-234B-C44A79FBE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41E90-2F47-3ED2-90AF-C21EDBCDC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34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D4C74-959F-E2D8-6EF0-EAD26F755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05E7B-9661-695C-AFED-637C0E799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BB76D-C12F-2B65-0E36-E5F09723D8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551CB-25F2-73DC-721E-D191F0C6B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1E876-123F-AF57-A844-9440CF7E9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986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DB34A-D421-A661-15CE-57F90CCC3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5091"/>
            <a:ext cx="8933873" cy="9055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94F31-E0FA-6093-595C-3F7E11328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A0D491-BFC9-F100-70D4-9CE33BA87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F7CB90-4DB7-BDBB-8A7F-FBE92CB4C9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65FFB2-8B55-77DF-4140-C1309A064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B5DEC-9939-7A6A-EE63-F71454453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47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348AC-D03F-38B3-C063-4EAEB6BF9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902DF-76AC-998E-8516-498F82CA4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F645B8-4BD0-394D-E608-CE360823A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41CA34-317F-8D2F-63FB-6D3B6DF5B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E9427E-4F3E-DB05-B45A-D52704189E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18C63-B2B7-4C36-38DD-3F8BEF88B6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B06B58-FA0E-E1B9-53B1-DE6143179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F6157E-A8D6-8FC2-0D76-E5C061DE2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537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ABCE6-05A7-CBCC-4DA2-9FBE11FC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5091"/>
            <a:ext cx="8933873" cy="9055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B3ADFF-B61C-1C0D-0708-AB9767EF19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0B493D-C55F-3962-DD24-58EC571E0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10DDA7-9520-D04D-CC1F-4C4C64393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244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72212C-D0F3-E6F9-9B61-2637ACFCBC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46CF8A-22B3-6AC1-E3F3-B1F8C861C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30059-D815-1D89-5DCB-2AEACA35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05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701EC-532E-7C70-4AE8-35FE793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3394D-CF62-E631-900F-B8C9544F6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A28518-0B9A-92D6-5440-73876E169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DFA74-1865-5D9B-0419-26D8AC89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D8011-1FD6-2B6A-3684-C3AA34A3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C83997-6E48-CFAE-FDFD-73D80E646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925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9DCD7-F8AA-EC14-B3D8-14659EC34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00AB6C-2D3E-4027-9FE1-5C3316B3FB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00B026-3CF9-FA32-FED5-BB2121FF9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AC1C9B-01DC-E149-A021-C7DCD23F45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65E94F-2AC1-4B09-7F33-3FAD06AFF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90046-233A-405D-5FAC-048A88D3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492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F26CECA-7507-59ED-1F74-7267AE39E54B}"/>
              </a:ext>
            </a:extLst>
          </p:cNvPr>
          <p:cNvSpPr/>
          <p:nvPr userDrawn="1"/>
        </p:nvSpPr>
        <p:spPr>
          <a:xfrm>
            <a:off x="286327" y="230909"/>
            <a:ext cx="11647055" cy="637309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logo for a company&#10;&#10;AI-generated content may be incorrect.">
            <a:extLst>
              <a:ext uri="{FF2B5EF4-FFF2-40B4-BE49-F238E27FC236}">
                <a16:creationId xmlns:a16="http://schemas.microsoft.com/office/drawing/2014/main" id="{E870D2A2-447F-D7D3-BE75-B19EF23AB09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002" y="5122426"/>
            <a:ext cx="1542158" cy="135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9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ABD20-2290-CC6F-BF1C-194DDB57A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56619"/>
            <a:ext cx="9144000" cy="1472381"/>
          </a:xfrm>
        </p:spPr>
        <p:txBody>
          <a:bodyPr/>
          <a:lstStyle/>
          <a:p>
            <a:r>
              <a:rPr lang="en-GB" sz="4800" b="1" dirty="0">
                <a:solidFill>
                  <a:srgbClr val="7030A0"/>
                </a:solidFill>
              </a:rPr>
              <a:t>Topic: 6</a:t>
            </a:r>
            <a:br>
              <a:rPr lang="en-GB" sz="4800" b="1" dirty="0">
                <a:solidFill>
                  <a:srgbClr val="C00000"/>
                </a:solidFill>
              </a:rPr>
            </a:br>
            <a:r>
              <a:rPr lang="en-GB" b="1" dirty="0">
                <a:solidFill>
                  <a:srgbClr val="C00000"/>
                </a:solidFill>
              </a:rPr>
              <a:t>Interviews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D51E56-B06F-3998-8F51-B6A9D674D0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4000" b="1" dirty="0">
                <a:solidFill>
                  <a:srgbClr val="0070C0"/>
                </a:solidFill>
              </a:rPr>
              <a:t>Prepare for job interviews by practising questions and answers </a:t>
            </a:r>
            <a:r>
              <a:rPr lang="en-GB" sz="4000" b="1">
                <a:solidFill>
                  <a:srgbClr val="0070C0"/>
                </a:solidFill>
              </a:rPr>
              <a:t>in English</a:t>
            </a:r>
            <a:endParaRPr lang="en-GB" sz="400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CA878C-AD7A-4C31-78B8-01050C749E48}"/>
              </a:ext>
            </a:extLst>
          </p:cNvPr>
          <p:cNvSpPr txBox="1"/>
          <p:nvPr/>
        </p:nvSpPr>
        <p:spPr>
          <a:xfrm>
            <a:off x="1524000" y="455086"/>
            <a:ext cx="99404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ESOL FOR JOB SEEKERS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5094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724F7-64C2-BAED-A2F4-5F23FCF6A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20" y="724378"/>
            <a:ext cx="4390267" cy="905597"/>
          </a:xfrm>
        </p:spPr>
        <p:txBody>
          <a:bodyPr/>
          <a:lstStyle/>
          <a:p>
            <a:pPr algn="ctr"/>
            <a:r>
              <a:rPr lang="en-GB" sz="6000" b="1" dirty="0">
                <a:solidFill>
                  <a:srgbClr val="C00000"/>
                </a:solidFill>
              </a:rPr>
              <a:t>Homework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BD0858C-56AC-6250-4511-512927E771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14950" y="2529060"/>
            <a:ext cx="10390702" cy="4078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GB" sz="4000" dirty="0"/>
              <a:t>📝 </a:t>
            </a:r>
            <a:r>
              <a:rPr lang="en-GB" sz="4000" b="1" dirty="0"/>
              <a:t>Interview Practice Worksheet</a:t>
            </a:r>
            <a:endParaRPr lang="en-GB" sz="4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Match questions and answers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Write short answers to 3 questions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Practise at home with a family member or friend</a:t>
            </a:r>
            <a:br>
              <a:rPr lang="en-GB" sz="4000" dirty="0"/>
            </a:br>
            <a:r>
              <a:rPr lang="en-GB" sz="4000" dirty="0"/>
              <a:t>📅 Bring it back next session for pair practice!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6" name="Picture 5" descr="A cartoon of a child writing on a book&#10;&#10;AI-generated content may be incorrect.">
            <a:extLst>
              <a:ext uri="{FF2B5EF4-FFF2-40B4-BE49-F238E27FC236}">
                <a16:creationId xmlns:a16="http://schemas.microsoft.com/office/drawing/2014/main" id="{85F18024-1C6F-E8B1-3408-8A104098B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5" t="8861" r="16044" b="8861"/>
          <a:stretch>
            <a:fillRect/>
          </a:stretch>
        </p:blipFill>
        <p:spPr>
          <a:xfrm>
            <a:off x="8281154" y="467758"/>
            <a:ext cx="2179834" cy="224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00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D8BE0-C7B5-7E76-29E7-CCAC57528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b="1" dirty="0">
                <a:solidFill>
                  <a:srgbClr val="0070C0"/>
                </a:solidFill>
              </a:rPr>
              <a:t>Session Objectives</a:t>
            </a:r>
            <a:br>
              <a:rPr lang="en-GB" sz="5400" b="1" dirty="0">
                <a:solidFill>
                  <a:srgbClr val="0070C0"/>
                </a:solidFill>
              </a:rPr>
            </a:br>
            <a:endParaRPr lang="en-GB" sz="5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F13E6-5A19-41B3-B33A-B7401B6BA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561" y="1884217"/>
            <a:ext cx="9898626" cy="4290441"/>
          </a:xfrm>
        </p:spPr>
        <p:txBody>
          <a:bodyPr/>
          <a:lstStyle/>
          <a:p>
            <a:pPr>
              <a:buNone/>
            </a:pPr>
            <a:r>
              <a:rPr lang="en-GB" sz="4000" dirty="0"/>
              <a:t>By the end of this session, learners will be able to: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Understand common job interview questions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Practise answering interview questions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Use polite language and body language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Take part in pair and group interview role-plays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4147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75810-FA5E-C263-E9C9-FB5FAE4F9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160" y="381320"/>
            <a:ext cx="6416640" cy="2595559"/>
          </a:xfrm>
        </p:spPr>
        <p:txBody>
          <a:bodyPr>
            <a:noAutofit/>
          </a:bodyPr>
          <a:lstStyle/>
          <a:p>
            <a:pPr algn="ctr"/>
            <a:r>
              <a:rPr lang="en-GB" sz="6000" b="1" dirty="0">
                <a:solidFill>
                  <a:srgbClr val="0070C0"/>
                </a:solidFill>
                <a:latin typeface="+mj-lt"/>
              </a:rPr>
              <a:t>Warm-Up Game – Interview Chain</a:t>
            </a:r>
            <a:br>
              <a:rPr lang="en-GB" sz="6000" b="1" dirty="0">
                <a:solidFill>
                  <a:srgbClr val="0070C0"/>
                </a:solidFill>
                <a:latin typeface="+mj-lt"/>
              </a:rPr>
            </a:br>
            <a:br>
              <a:rPr lang="en-GB" sz="6000" b="1" dirty="0">
                <a:solidFill>
                  <a:srgbClr val="0070C0"/>
                </a:solidFill>
                <a:latin typeface="+mj-lt"/>
              </a:rPr>
            </a:br>
            <a:br>
              <a:rPr lang="en-GB" sz="6000" b="1" dirty="0">
                <a:solidFill>
                  <a:srgbClr val="C00000"/>
                </a:solidFill>
                <a:latin typeface="+mj-lt"/>
              </a:rPr>
            </a:br>
            <a:endParaRPr lang="en-GB" sz="6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62B28-EED6-979A-2891-4780348CB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162" y="2356465"/>
            <a:ext cx="9834880" cy="35255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GB" sz="3200" b="1" dirty="0"/>
              <a:t>Instructions:</a:t>
            </a:r>
            <a:endParaRPr lang="en-GB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/>
              <a:t>Sit in a circle.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/>
              <a:t>The first person asks a simple question (e.g., “What is your name?”).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/>
              <a:t>The next person answers and asks a new interview question.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/>
              <a:t>Continue the chain!</a:t>
            </a:r>
            <a:br>
              <a:rPr lang="en-GB" sz="3200" dirty="0"/>
            </a:br>
            <a:r>
              <a:rPr lang="en-GB" sz="3200" dirty="0"/>
              <a:t>🗣 </a:t>
            </a:r>
            <a:r>
              <a:rPr lang="en-GB" sz="3200" b="1" dirty="0"/>
              <a:t>Aim:</a:t>
            </a:r>
            <a:r>
              <a:rPr lang="en-GB" sz="3200" dirty="0"/>
              <a:t> Practise fluency and confidence with speaking.</a:t>
            </a:r>
          </a:p>
          <a:p>
            <a:pPr marL="0" indent="0">
              <a:buNone/>
            </a:pPr>
            <a:endParaRPr lang="en-GB" sz="36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9E3ADB-5736-3746-E9C3-12AA1D9A9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845" y="381321"/>
            <a:ext cx="3389670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9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DE184-C3E1-44A9-5527-50DE911CE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5091"/>
            <a:ext cx="10046110" cy="905597"/>
          </a:xfrm>
        </p:spPr>
        <p:txBody>
          <a:bodyPr/>
          <a:lstStyle/>
          <a:p>
            <a:r>
              <a:rPr lang="en-GB" sz="5400" b="1" dirty="0">
                <a:solidFill>
                  <a:srgbClr val="0070C0"/>
                </a:solidFill>
              </a:rPr>
              <a:t>Common Interview Questions</a:t>
            </a:r>
            <a:br>
              <a:rPr lang="en-GB" b="1" dirty="0">
                <a:solidFill>
                  <a:srgbClr val="0070C0"/>
                </a:solidFill>
              </a:rPr>
            </a:b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5F4AE-04FD-1F67-0DEB-895E71866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399" y="1962875"/>
            <a:ext cx="9035473" cy="368314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4400" dirty="0"/>
              <a:t>Can you tell me about yourself?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400" dirty="0"/>
              <a:t>What experience do you have?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400" dirty="0"/>
              <a:t>Why do you want this job?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400" dirty="0"/>
              <a:t>What are your strengths?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400" dirty="0"/>
              <a:t>Do you have any questions?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0419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046BD-990E-4472-D03A-84FF9A778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5091"/>
            <a:ext cx="9623323" cy="905597"/>
          </a:xfrm>
        </p:spPr>
        <p:txBody>
          <a:bodyPr/>
          <a:lstStyle/>
          <a:p>
            <a:r>
              <a:rPr lang="en-GB" sz="5400" b="1" dirty="0">
                <a:solidFill>
                  <a:srgbClr val="0070C0"/>
                </a:solidFill>
              </a:rPr>
              <a:t>Good Answers – Useful Phrases</a:t>
            </a:r>
            <a:br>
              <a:rPr lang="en-GB" sz="5400" b="1" dirty="0">
                <a:solidFill>
                  <a:srgbClr val="0070C0"/>
                </a:solidFill>
              </a:rPr>
            </a:br>
            <a:endParaRPr lang="en-GB" sz="5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0AA30-4B90-FC7E-7BFA-18220D6BC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051" y="1795727"/>
            <a:ext cx="9790472" cy="445758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4400" dirty="0"/>
              <a:t>“I have experience working as a…”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400" dirty="0"/>
              <a:t>“I am hardworking and always on time.”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400" dirty="0"/>
              <a:t>“I want to learn new skills.”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400" dirty="0"/>
              <a:t>“I work well in a team.”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400" dirty="0"/>
              <a:t>“Can you tell me about the hours?”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3695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2F295-62D2-9D23-B10F-E19BB8D12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04" y="792550"/>
            <a:ext cx="5652683" cy="905597"/>
          </a:xfrm>
        </p:spPr>
        <p:txBody>
          <a:bodyPr>
            <a:noAutofit/>
          </a:bodyPr>
          <a:lstStyle/>
          <a:p>
            <a:pPr algn="ctr"/>
            <a:r>
              <a:rPr lang="en-GB" sz="6000" b="1" dirty="0">
                <a:solidFill>
                  <a:srgbClr val="C00000"/>
                </a:solidFill>
                <a:latin typeface="+mj-lt"/>
              </a:rPr>
              <a:t>Pair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1EA06-A487-56A1-2954-EF7D7D5F2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9598" y="2723533"/>
            <a:ext cx="10916920" cy="36831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5400" dirty="0">
              <a:latin typeface="+mj-lt"/>
            </a:endParaRPr>
          </a:p>
          <a:p>
            <a:endParaRPr lang="en-GB" sz="5400" dirty="0">
              <a:latin typeface="+mj-lt"/>
            </a:endParaRPr>
          </a:p>
        </p:txBody>
      </p:sp>
      <p:pic>
        <p:nvPicPr>
          <p:cNvPr id="5" name="Picture 4" descr="A cartoon of two people sitting at a table&#10;&#10;AI-generated content may be incorrect.">
            <a:extLst>
              <a:ext uri="{FF2B5EF4-FFF2-40B4-BE49-F238E27FC236}">
                <a16:creationId xmlns:a16="http://schemas.microsoft.com/office/drawing/2014/main" id="{0FF48497-88D4-5F4F-736A-399F0FAD3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t="8474" r="12191" b="8590"/>
          <a:stretch>
            <a:fillRect/>
          </a:stretch>
        </p:blipFill>
        <p:spPr>
          <a:xfrm>
            <a:off x="9179300" y="451322"/>
            <a:ext cx="2376096" cy="21814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001A34-DCD1-F5EA-38D0-468CB2A65106}"/>
              </a:ext>
            </a:extLst>
          </p:cNvPr>
          <p:cNvSpPr txBox="1"/>
          <p:nvPr/>
        </p:nvSpPr>
        <p:spPr>
          <a:xfrm>
            <a:off x="529598" y="1810505"/>
            <a:ext cx="1000075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4400" b="1" dirty="0"/>
              <a:t>Mini Interviews. Work in pairs:</a:t>
            </a:r>
            <a:endParaRPr lang="en-GB" sz="4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3800" dirty="0"/>
              <a:t>One person is the interviewer.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800" dirty="0"/>
              <a:t>One person is the job applicant.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800" dirty="0"/>
              <a:t>Use the sample questions and answer cards.</a:t>
            </a:r>
            <a:br>
              <a:rPr lang="en-GB" sz="3800" dirty="0"/>
            </a:br>
            <a:r>
              <a:rPr lang="en-GB" sz="3800" dirty="0"/>
              <a:t>🕒 Switch roles after 5–10 minutes.</a:t>
            </a:r>
          </a:p>
          <a:p>
            <a:r>
              <a:rPr lang="en-GB" sz="3800" dirty="0"/>
              <a:t>✅ Encourage polite expressions and eye contact.</a:t>
            </a:r>
          </a:p>
        </p:txBody>
      </p:sp>
    </p:spTree>
    <p:extLst>
      <p:ext uri="{BB962C8B-B14F-4D97-AF65-F5344CB8AC3E}">
        <p14:creationId xmlns:p14="http://schemas.microsoft.com/office/powerpoint/2010/main" val="38388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D891B-71BF-FEC3-AACD-658170621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890" y="421297"/>
            <a:ext cx="8933873" cy="905597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Dos in Interviews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25101-76BB-D0BE-7D01-2A70711AF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890" y="1399010"/>
            <a:ext cx="10842523" cy="5037693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GB" sz="2600" b="1" dirty="0"/>
              <a:t>Dress neatly and appropriately</a:t>
            </a:r>
            <a:r>
              <a:rPr lang="en-GB" sz="2600" dirty="0"/>
              <a:t> (clean clothes, smart appearance).</a:t>
            </a:r>
          </a:p>
          <a:p>
            <a:pPr>
              <a:buFont typeface="+mj-lt"/>
              <a:buAutoNum type="arabicPeriod"/>
            </a:pPr>
            <a:r>
              <a:rPr lang="en-GB" sz="2600" b="1" dirty="0"/>
              <a:t>Arrive on time</a:t>
            </a:r>
            <a:r>
              <a:rPr lang="en-GB" sz="2600" dirty="0"/>
              <a:t> – 5 to 10 minutes early is best.</a:t>
            </a:r>
          </a:p>
          <a:p>
            <a:pPr>
              <a:buFont typeface="+mj-lt"/>
              <a:buAutoNum type="arabicPeriod"/>
            </a:pPr>
            <a:r>
              <a:rPr lang="en-GB" sz="2600" b="1" dirty="0"/>
              <a:t>Greet the interviewer politely</a:t>
            </a:r>
            <a:r>
              <a:rPr lang="en-GB" sz="2600" dirty="0"/>
              <a:t> – say “Good morning” or “Nice to meet you.”</a:t>
            </a:r>
          </a:p>
          <a:p>
            <a:pPr>
              <a:buFont typeface="+mj-lt"/>
              <a:buAutoNum type="arabicPeriod"/>
            </a:pPr>
            <a:r>
              <a:rPr lang="en-GB" sz="2600" b="1" dirty="0"/>
              <a:t>Make eye contact</a:t>
            </a:r>
            <a:r>
              <a:rPr lang="en-GB" sz="2600" dirty="0"/>
              <a:t> and smile.</a:t>
            </a:r>
          </a:p>
          <a:p>
            <a:pPr>
              <a:buFont typeface="+mj-lt"/>
              <a:buAutoNum type="arabicPeriod"/>
            </a:pPr>
            <a:r>
              <a:rPr lang="en-GB" sz="2600" b="1" dirty="0"/>
              <a:t>Listen carefully</a:t>
            </a:r>
            <a:r>
              <a:rPr lang="en-GB" sz="2600" dirty="0"/>
              <a:t> to the questions before answering.</a:t>
            </a:r>
          </a:p>
          <a:p>
            <a:pPr>
              <a:buFont typeface="+mj-lt"/>
              <a:buAutoNum type="arabicPeriod"/>
            </a:pPr>
            <a:r>
              <a:rPr lang="en-GB" sz="2600" b="1" dirty="0"/>
              <a:t>Speak clearly and politely.</a:t>
            </a:r>
            <a:endParaRPr lang="en-GB" sz="2600" dirty="0"/>
          </a:p>
          <a:p>
            <a:pPr>
              <a:buFont typeface="+mj-lt"/>
              <a:buAutoNum type="arabicPeriod"/>
            </a:pPr>
            <a:r>
              <a:rPr lang="en-GB" sz="2600" b="1" dirty="0"/>
              <a:t>Answer confidently using full sentences.</a:t>
            </a:r>
            <a:endParaRPr lang="en-GB" sz="2600" dirty="0"/>
          </a:p>
          <a:p>
            <a:pPr>
              <a:buFont typeface="+mj-lt"/>
              <a:buAutoNum type="arabicPeriod"/>
            </a:pPr>
            <a:r>
              <a:rPr lang="en-GB" sz="2600" b="1" dirty="0"/>
              <a:t>Give real examples</a:t>
            </a:r>
            <a:r>
              <a:rPr lang="en-GB" sz="2600" dirty="0"/>
              <a:t> of your experience or skills.</a:t>
            </a:r>
          </a:p>
          <a:p>
            <a:pPr>
              <a:buFont typeface="+mj-lt"/>
              <a:buAutoNum type="arabicPeriod"/>
            </a:pPr>
            <a:r>
              <a:rPr lang="en-GB" sz="2600" b="1" dirty="0"/>
              <a:t>Ask a simple question</a:t>
            </a:r>
            <a:r>
              <a:rPr lang="en-GB" sz="2600" dirty="0"/>
              <a:t> at the end – e.g., “What are the hours?”</a:t>
            </a:r>
          </a:p>
          <a:p>
            <a:pPr>
              <a:buFont typeface="+mj-lt"/>
              <a:buAutoNum type="arabicPeriod"/>
            </a:pPr>
            <a:r>
              <a:rPr lang="en-GB" sz="2600" b="1" dirty="0"/>
              <a:t>Say thank you</a:t>
            </a:r>
            <a:r>
              <a:rPr lang="en-GB" sz="2600" dirty="0"/>
              <a:t> at the end of the interview.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682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16C64-5000-D7C6-267B-563CDEB72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542" y="490123"/>
            <a:ext cx="8933873" cy="905597"/>
          </a:xfrm>
        </p:spPr>
        <p:txBody>
          <a:bodyPr/>
          <a:lstStyle/>
          <a:p>
            <a:pPr algn="ctr"/>
            <a:r>
              <a:rPr lang="en-GB" b="1" dirty="0"/>
              <a:t>❌ Don’ts in Interviews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76BFB-51D2-4FD7-C815-24ECF8995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897" y="1264784"/>
            <a:ext cx="9869129" cy="5103093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GB" sz="2700" b="1" dirty="0"/>
              <a:t>Don’t arrive late.</a:t>
            </a:r>
            <a:endParaRPr lang="en-GB" sz="2700" dirty="0"/>
          </a:p>
          <a:p>
            <a:pPr>
              <a:buFont typeface="+mj-lt"/>
              <a:buAutoNum type="arabicPeriod"/>
            </a:pPr>
            <a:r>
              <a:rPr lang="en-GB" sz="2700" b="1" dirty="0"/>
              <a:t>Don’t wear very casual clothes</a:t>
            </a:r>
            <a:r>
              <a:rPr lang="en-GB" sz="2700" dirty="0"/>
              <a:t> like pyjamas, flip-flops, or hats.</a:t>
            </a:r>
          </a:p>
          <a:p>
            <a:pPr>
              <a:buFont typeface="+mj-lt"/>
              <a:buAutoNum type="arabicPeriod"/>
            </a:pPr>
            <a:r>
              <a:rPr lang="en-GB" sz="2700" b="1" dirty="0"/>
              <a:t>Don’t chew gum</a:t>
            </a:r>
            <a:r>
              <a:rPr lang="en-GB" sz="2700" dirty="0"/>
              <a:t> or eat during the interview.</a:t>
            </a:r>
          </a:p>
          <a:p>
            <a:pPr>
              <a:buFont typeface="+mj-lt"/>
              <a:buAutoNum type="arabicPeriod"/>
            </a:pPr>
            <a:r>
              <a:rPr lang="en-GB" sz="2700" b="1" dirty="0"/>
              <a:t>Don’t look at your phone</a:t>
            </a:r>
            <a:r>
              <a:rPr lang="en-GB" sz="2700" dirty="0"/>
              <a:t> or use it during the interview.</a:t>
            </a:r>
          </a:p>
          <a:p>
            <a:pPr>
              <a:buFont typeface="+mj-lt"/>
              <a:buAutoNum type="arabicPeriod"/>
            </a:pPr>
            <a:r>
              <a:rPr lang="en-GB" sz="2700" b="1" dirty="0"/>
              <a:t>Don’t give one-word answers</a:t>
            </a:r>
            <a:r>
              <a:rPr lang="en-GB" sz="2700" dirty="0"/>
              <a:t> like “Yes” or “No.”</a:t>
            </a:r>
          </a:p>
          <a:p>
            <a:pPr>
              <a:buFont typeface="+mj-lt"/>
              <a:buAutoNum type="arabicPeriod"/>
            </a:pPr>
            <a:r>
              <a:rPr lang="en-GB" sz="2700" b="1" dirty="0"/>
              <a:t>Don’t interrupt the interviewer.</a:t>
            </a:r>
            <a:endParaRPr lang="en-GB" sz="2700" dirty="0"/>
          </a:p>
          <a:p>
            <a:pPr>
              <a:buFont typeface="+mj-lt"/>
              <a:buAutoNum type="arabicPeriod"/>
            </a:pPr>
            <a:r>
              <a:rPr lang="en-GB" sz="2700" b="1" dirty="0"/>
              <a:t>Don’t speak too fast or too quietly.</a:t>
            </a:r>
            <a:endParaRPr lang="en-GB" sz="2700" dirty="0"/>
          </a:p>
          <a:p>
            <a:pPr>
              <a:buFont typeface="+mj-lt"/>
              <a:buAutoNum type="arabicPeriod"/>
            </a:pPr>
            <a:r>
              <a:rPr lang="en-GB" sz="2700" b="1" dirty="0"/>
              <a:t>Don’t lie</a:t>
            </a:r>
            <a:r>
              <a:rPr lang="en-GB" sz="2700" dirty="0"/>
              <a:t> about your experience or skills.</a:t>
            </a:r>
          </a:p>
          <a:p>
            <a:pPr>
              <a:buFont typeface="+mj-lt"/>
              <a:buAutoNum type="arabicPeriod"/>
            </a:pPr>
            <a:r>
              <a:rPr lang="en-GB" sz="2700" b="1" dirty="0"/>
              <a:t>Don’t say “I don’t know” to every question.</a:t>
            </a:r>
            <a:endParaRPr lang="en-GB" sz="2700" dirty="0"/>
          </a:p>
          <a:p>
            <a:pPr>
              <a:buFont typeface="+mj-lt"/>
              <a:buAutoNum type="arabicPeriod"/>
            </a:pPr>
            <a:r>
              <a:rPr lang="en-GB" sz="2700" b="1" dirty="0"/>
              <a:t>Don’t forget to thank the interviewer.</a:t>
            </a:r>
            <a:endParaRPr lang="en-GB" sz="27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9996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0AB68-6F95-70DD-C136-782618621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20" y="859458"/>
            <a:ext cx="6199093" cy="905597"/>
          </a:xfrm>
        </p:spPr>
        <p:txBody>
          <a:bodyPr/>
          <a:lstStyle/>
          <a:p>
            <a:pPr algn="ctr"/>
            <a:r>
              <a:rPr lang="en-GB" sz="6000" b="1" dirty="0">
                <a:solidFill>
                  <a:srgbClr val="C00000"/>
                </a:solidFill>
              </a:rPr>
              <a:t>Group Discussion</a:t>
            </a:r>
            <a:br>
              <a:rPr lang="en-GB" sz="6000" b="1" dirty="0">
                <a:solidFill>
                  <a:srgbClr val="C00000"/>
                </a:solidFill>
              </a:rPr>
            </a:br>
            <a:endParaRPr lang="en-GB" sz="6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25901-0605-FBC2-4817-5F121D3CE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425" y="1933308"/>
            <a:ext cx="10855960" cy="4592282"/>
          </a:xfrm>
        </p:spPr>
        <p:txBody>
          <a:bodyPr/>
          <a:lstStyle/>
          <a:p>
            <a:pPr>
              <a:buNone/>
            </a:pPr>
            <a:r>
              <a:rPr lang="en-GB" sz="3600" b="1" dirty="0"/>
              <a:t>Group Work – Interview Panel Role-Play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600" dirty="0"/>
              <a:t>1 student is the interviewee.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600" dirty="0"/>
              <a:t>2–3 students are the interview panel.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600" dirty="0"/>
              <a:t>Use job role cards (e.g., cleaner, shop assistant, kitchen porter).</a:t>
            </a:r>
            <a:br>
              <a:rPr lang="en-GB" sz="3600" dirty="0"/>
            </a:br>
            <a:r>
              <a:rPr lang="en-GB" sz="3600" dirty="0">
                <a:solidFill>
                  <a:srgbClr val="0070C0"/>
                </a:solidFill>
              </a:rPr>
              <a:t>Act out the interview, then give feedback.</a:t>
            </a:r>
            <a:br>
              <a:rPr lang="en-GB" sz="3600" dirty="0">
                <a:solidFill>
                  <a:srgbClr val="0070C0"/>
                </a:solidFill>
              </a:rPr>
            </a:br>
            <a:r>
              <a:rPr lang="en-GB" sz="3600" dirty="0">
                <a:solidFill>
                  <a:srgbClr val="0070C0"/>
                </a:solidFill>
              </a:rPr>
              <a:t>What was good? What can be improved?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 descr="A group of children sitting at a table&#10;&#10;AI-generated content may be incorrect.">
            <a:extLst>
              <a:ext uri="{FF2B5EF4-FFF2-40B4-BE49-F238E27FC236}">
                <a16:creationId xmlns:a16="http://schemas.microsoft.com/office/drawing/2014/main" id="{D2DCFCDA-1B90-707A-CE32-B239AB8ED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0" t="8150" r="17734" b="8464"/>
          <a:stretch>
            <a:fillRect/>
          </a:stretch>
        </p:blipFill>
        <p:spPr>
          <a:xfrm>
            <a:off x="9723262" y="332410"/>
            <a:ext cx="1940313" cy="215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31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541</Words>
  <Application>Microsoft Office PowerPoint</Application>
  <PresentationFormat>Widescreen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Office Theme</vt:lpstr>
      <vt:lpstr>Topic: 6 Interviews</vt:lpstr>
      <vt:lpstr>Session Objectives </vt:lpstr>
      <vt:lpstr>Warm-Up Game – Interview Chain   </vt:lpstr>
      <vt:lpstr>Common Interview Questions </vt:lpstr>
      <vt:lpstr>Good Answers – Useful Phrases </vt:lpstr>
      <vt:lpstr>Pair Discussion</vt:lpstr>
      <vt:lpstr>Dos in Interviews </vt:lpstr>
      <vt:lpstr>❌ Don’ts in Interviews </vt:lpstr>
      <vt:lpstr>Group Discussion 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Shama Qurashi</dc:creator>
  <cp:lastModifiedBy>Shama Qurashi</cp:lastModifiedBy>
  <cp:revision>11</cp:revision>
  <dcterms:created xsi:type="dcterms:W3CDTF">2025-06-03T17:54:40Z</dcterms:created>
  <dcterms:modified xsi:type="dcterms:W3CDTF">2025-07-03T20:12:22Z</dcterms:modified>
</cp:coreProperties>
</file>