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2" r:id="rId3"/>
    <p:sldId id="417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20" r:id="rId12"/>
    <p:sldId id="421" r:id="rId13"/>
    <p:sldId id="434" r:id="rId14"/>
    <p:sldId id="435" r:id="rId15"/>
    <p:sldId id="436" r:id="rId16"/>
    <p:sldId id="437" r:id="rId17"/>
    <p:sldId id="42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2555-DE9B-AEEF-759C-2756ABD6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73D8E-F493-DC81-B589-B60A0C86E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1D142-6015-ED63-7C15-538C1827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EE2CE-4C8F-9DA8-2698-2AA93431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91B2-CA80-E29F-35EB-F1597201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687E-86C6-018B-B4E3-45E2F2D0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16E89-E38E-D0C8-C364-F1F3442BF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F9A2A-76DE-E3D4-5245-317CD25B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C6FBF-AA26-B2EA-D50A-9E2FC8C7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A4F2-74D3-AE7C-07DE-DD0842A8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9DD9B-6984-2859-2D2E-B9D481BEE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D3799-F73C-F51D-946A-FC2ACFD0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7758-8DD0-B754-3EB4-52955761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7815F-96E3-3E07-0FDA-D54E9508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836F-8CB6-0B80-0A34-8141C0DF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1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3F9E-987E-1A77-6787-D3612271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6417-A300-E5CA-330C-EED731F5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3904-3D2E-E5C7-B414-0F4031D6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F4D4-7A77-53C6-234B-C44A79FB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41E90-2F47-3ED2-90AF-C21EDBCD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4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4C74-959F-E2D8-6EF0-EAD26F75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05E7B-9661-695C-AFED-637C0E799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B76D-C12F-2B65-0E36-E5F09723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51CB-25F2-73DC-721E-D191F0C6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E876-123F-AF57-A844-9440CF7E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B34A-D421-A661-15CE-57F90CCC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4F31-E0FA-6093-595C-3F7E11328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0D491-BFC9-F100-70D4-9CE33BA87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7CB90-4DB7-BDBB-8A7F-FBE92CB4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5FFB2-8B55-77DF-4140-C1309A06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B5DEC-9939-7A6A-EE63-F7145445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48AC-D03F-38B3-C063-4EAEB6BF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902DF-76AC-998E-8516-498F82CA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645B8-4BD0-394D-E608-CE360823A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1CA34-317F-8D2F-63FB-6D3B6DF5B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9427E-4F3E-DB05-B45A-D52704189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18C63-B2B7-4C36-38DD-3F8BEF88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06B58-FA0E-E1B9-53B1-DE614317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6157E-A8D6-8FC2-0D76-E5C061DE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BCE6-05A7-CBCC-4DA2-9FBE11FC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3ADFF-B61C-1C0D-0708-AB9767EF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B493D-C55F-3962-DD24-58EC571E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0DDA7-9520-D04D-CC1F-4C4C6439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2212C-D0F3-E6F9-9B61-2637ACFC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6CF8A-22B3-6AC1-E3F3-B1F8C861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30059-D815-1D89-5DCB-2AEACA3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01EC-532E-7C70-4AE8-35FE793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394D-CF62-E631-900F-B8C9544F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28518-0B9A-92D6-5440-73876E16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DFA74-1865-5D9B-0419-26D8AC89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D8011-1FD6-2B6A-3684-C3AA34A3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83997-6E48-CFAE-FDFD-73D80E64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2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DCD7-F8AA-EC14-B3D8-14659EC3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0AB6C-2D3E-4027-9FE1-5C3316B3F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0B026-3CF9-FA32-FED5-BB2121FF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C1C9B-01DC-E149-A021-C7DCD23F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5E94F-2AC1-4B09-7F33-3FAD06AF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90046-233A-405D-5FAC-048A88D3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9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26CECA-7507-59ED-1F74-7267AE39E54B}"/>
              </a:ext>
            </a:extLst>
          </p:cNvPr>
          <p:cNvSpPr/>
          <p:nvPr userDrawn="1"/>
        </p:nvSpPr>
        <p:spPr>
          <a:xfrm>
            <a:off x="286327" y="230909"/>
            <a:ext cx="11647055" cy="63730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E870D2A2-447F-D7D3-BE75-B19EF23AB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02" y="5122426"/>
            <a:ext cx="1542158" cy="13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BD20-2290-CC6F-BF1C-194DDB57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233" y="2056428"/>
            <a:ext cx="9144000" cy="2387600"/>
          </a:xfrm>
        </p:spPr>
        <p:txBody>
          <a:bodyPr/>
          <a:lstStyle/>
          <a:p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Topic: 10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Workplace Problems and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51E56-B06F-3998-8F51-B6A9D674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572" y="4605756"/>
            <a:ext cx="9144000" cy="1655762"/>
          </a:xfrm>
        </p:spPr>
        <p:txBody>
          <a:bodyPr/>
          <a:lstStyle/>
          <a:p>
            <a:r>
              <a:rPr lang="en-GB" sz="4000" b="1" dirty="0">
                <a:solidFill>
                  <a:srgbClr val="0070C0"/>
                </a:solidFill>
              </a:rPr>
              <a:t>Learn how to talk about common workplace problems and how to solve them using simple English.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F018-621D-424C-B526-51E9CCCC45D5}"/>
              </a:ext>
            </a:extLst>
          </p:cNvPr>
          <p:cNvSpPr txBox="1"/>
          <p:nvPr/>
        </p:nvSpPr>
        <p:spPr>
          <a:xfrm>
            <a:off x="1120572" y="590569"/>
            <a:ext cx="8514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</a:rPr>
              <a:t>ESOL FOR JOB SEEKERS</a:t>
            </a:r>
          </a:p>
        </p:txBody>
      </p:sp>
    </p:spTree>
    <p:extLst>
      <p:ext uri="{BB962C8B-B14F-4D97-AF65-F5344CB8AC3E}">
        <p14:creationId xmlns:p14="http://schemas.microsoft.com/office/powerpoint/2010/main" val="370509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4DDD-F206-D2D0-BF49-127D9C3E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>
                <a:solidFill>
                  <a:srgbClr val="0070C0"/>
                </a:solidFill>
              </a:rPr>
              <a:t>Key 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543C0-2F5C-8A1B-7AD7-DB5A2492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40" y="1952232"/>
            <a:ext cx="8933872" cy="43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8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F295-62D2-9D23-B10F-E19BB8D1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4" y="451322"/>
            <a:ext cx="5652683" cy="905597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+mj-lt"/>
              </a:rPr>
              <a:t>Pair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EA06-A487-56A1-2954-EF7D7D5F2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598" y="2723533"/>
            <a:ext cx="10916920" cy="3683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dirty="0">
              <a:latin typeface="+mj-lt"/>
            </a:endParaRPr>
          </a:p>
          <a:p>
            <a:endParaRPr lang="en-GB" sz="5400" dirty="0">
              <a:latin typeface="+mj-lt"/>
            </a:endParaRPr>
          </a:p>
        </p:txBody>
      </p:sp>
      <p:pic>
        <p:nvPicPr>
          <p:cNvPr id="5" name="Picture 4" descr="A cartoon of two people sitting at a table&#10;&#10;AI-generated content may be incorrect.">
            <a:extLst>
              <a:ext uri="{FF2B5EF4-FFF2-40B4-BE49-F238E27FC236}">
                <a16:creationId xmlns:a16="http://schemas.microsoft.com/office/drawing/2014/main" id="{0FF48497-88D4-5F4F-736A-399F0FAD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8474" r="12191" b="8590"/>
          <a:stretch>
            <a:fillRect/>
          </a:stretch>
        </p:blipFill>
        <p:spPr>
          <a:xfrm>
            <a:off x="9423693" y="373137"/>
            <a:ext cx="2376096" cy="2181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01A34-DCD1-F5EA-38D0-468CB2A65106}"/>
              </a:ext>
            </a:extLst>
          </p:cNvPr>
          <p:cNvSpPr txBox="1"/>
          <p:nvPr/>
        </p:nvSpPr>
        <p:spPr>
          <a:xfrm>
            <a:off x="636604" y="1621993"/>
            <a:ext cx="977460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b="1" dirty="0"/>
              <a:t>Talk to your partner:</a:t>
            </a:r>
            <a:br>
              <a:rPr lang="en-GB" sz="4400" dirty="0"/>
            </a:br>
            <a:r>
              <a:rPr lang="en-GB" sz="3800" dirty="0"/>
              <a:t>What problems do people have at work?</a:t>
            </a:r>
            <a:br>
              <a:rPr lang="en-GB" sz="3800" dirty="0"/>
            </a:br>
            <a:r>
              <a:rPr lang="en-GB" sz="3800" dirty="0"/>
              <a:t>What can you say if…</a:t>
            </a:r>
            <a:br>
              <a:rPr lang="en-GB" sz="3800" dirty="0"/>
            </a:br>
            <a:r>
              <a:rPr lang="en-GB" sz="3800" dirty="0"/>
              <a:t>– You are late?</a:t>
            </a:r>
            <a:br>
              <a:rPr lang="en-GB" sz="3800" dirty="0"/>
            </a:br>
            <a:r>
              <a:rPr lang="en-GB" sz="3800" dirty="0"/>
              <a:t>– You don’t understand something?</a:t>
            </a:r>
            <a:br>
              <a:rPr lang="en-GB" sz="3800" dirty="0"/>
            </a:br>
            <a:r>
              <a:rPr lang="en-GB" sz="3800" dirty="0"/>
              <a:t>– A customer is rude?</a:t>
            </a:r>
          </a:p>
          <a:p>
            <a:r>
              <a:rPr lang="en-GB" sz="3800" b="1" i="1" dirty="0">
                <a:solidFill>
                  <a:srgbClr val="0070C0"/>
                </a:solidFill>
              </a:rPr>
              <a:t>(Encourage polite phrases: “Sorry I’m late”, “Can you help me, please?”)</a:t>
            </a:r>
          </a:p>
        </p:txBody>
      </p:sp>
    </p:spTree>
    <p:extLst>
      <p:ext uri="{BB962C8B-B14F-4D97-AF65-F5344CB8AC3E}">
        <p14:creationId xmlns:p14="http://schemas.microsoft.com/office/powerpoint/2010/main" val="3838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AB68-6F95-70DD-C136-78261862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859458"/>
            <a:ext cx="6199093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Group Discussion</a:t>
            </a:r>
            <a:br>
              <a:rPr lang="en-GB" sz="6000" b="1" dirty="0">
                <a:solidFill>
                  <a:srgbClr val="C00000"/>
                </a:solidFill>
              </a:rPr>
            </a:br>
            <a:endParaRPr lang="en-GB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5901-0605-FBC2-4817-5F121D3C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" y="2330491"/>
            <a:ext cx="10855960" cy="4096775"/>
          </a:xfrm>
        </p:spPr>
        <p:txBody>
          <a:bodyPr/>
          <a:lstStyle/>
          <a:p>
            <a:pPr>
              <a:buNone/>
            </a:pPr>
            <a:r>
              <a:rPr lang="en-GB" sz="4000" b="1" dirty="0"/>
              <a:t>Group task:</a:t>
            </a:r>
            <a:br>
              <a:rPr lang="en-GB" sz="4000" dirty="0"/>
            </a:br>
            <a:r>
              <a:rPr lang="en-GB" sz="4000" dirty="0"/>
              <a:t>Each group gets a problem card (</a:t>
            </a:r>
            <a:r>
              <a:rPr lang="en-GB" sz="4000" i="1" dirty="0">
                <a:solidFill>
                  <a:srgbClr val="0070C0"/>
                </a:solidFill>
              </a:rPr>
              <a:t>SEE ON THE NEXT SLIDES</a:t>
            </a:r>
            <a:r>
              <a:rPr lang="en-GB" sz="4000" dirty="0"/>
              <a:t>).</a:t>
            </a:r>
            <a:br>
              <a:rPr lang="en-GB" sz="4000" dirty="0"/>
            </a:br>
            <a:r>
              <a:rPr lang="en-GB" sz="4000" dirty="0"/>
              <a:t>🧠 Discuss:</a:t>
            </a:r>
            <a:br>
              <a:rPr lang="en-GB" sz="4000" dirty="0"/>
            </a:br>
            <a:r>
              <a:rPr lang="en-GB" sz="4000" dirty="0"/>
              <a:t>– What’s the problem?</a:t>
            </a:r>
            <a:br>
              <a:rPr lang="en-GB" sz="4000" dirty="0"/>
            </a:br>
            <a:r>
              <a:rPr lang="en-GB" sz="4000" dirty="0"/>
              <a:t>– What are 2 possible solutions?</a:t>
            </a:r>
            <a:br>
              <a:rPr lang="en-GB" sz="4000" dirty="0"/>
            </a:br>
            <a:r>
              <a:rPr lang="en-GB" sz="4000" dirty="0"/>
              <a:t>🗣️ Present your ideas to the class!</a:t>
            </a:r>
          </a:p>
        </p:txBody>
      </p:sp>
      <p:pic>
        <p:nvPicPr>
          <p:cNvPr id="6" name="Picture 5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D2DCFCDA-1B90-707A-CE32-B239AB8E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8150" r="17734" b="8464"/>
          <a:stretch>
            <a:fillRect/>
          </a:stretch>
        </p:blipFill>
        <p:spPr>
          <a:xfrm>
            <a:off x="7294695" y="430733"/>
            <a:ext cx="1940313" cy="21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45BA-F317-1AD5-0FF9-23EDD95C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480291"/>
            <a:ext cx="11257936" cy="905597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GROUP DISCUSSION PROBLEM CARD: 1</a:t>
            </a:r>
          </a:p>
        </p:txBody>
      </p:sp>
      <p:pic>
        <p:nvPicPr>
          <p:cNvPr id="5" name="Picture 4" descr="A cartoon of a person sitting at a computer&#10;&#10;AI-generated content may be incorrect.">
            <a:extLst>
              <a:ext uri="{FF2B5EF4-FFF2-40B4-BE49-F238E27FC236}">
                <a16:creationId xmlns:a16="http://schemas.microsoft.com/office/drawing/2014/main" id="{73736244-2101-6F73-3569-A62647FAC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27" y="1881730"/>
            <a:ext cx="5392381" cy="46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8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6388D-0B35-A658-3731-0924E2852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F098-3336-150D-8C53-C15384A6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480291"/>
            <a:ext cx="11257936" cy="905597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GROUP DISCUSSION PROBLEM CARD: 2</a:t>
            </a:r>
          </a:p>
        </p:txBody>
      </p:sp>
      <p:pic>
        <p:nvPicPr>
          <p:cNvPr id="4" name="Picture 3" descr="A group of people arguing&#10;&#10;AI-generated content may be incorrect.">
            <a:extLst>
              <a:ext uri="{FF2B5EF4-FFF2-40B4-BE49-F238E27FC236}">
                <a16:creationId xmlns:a16="http://schemas.microsoft.com/office/drawing/2014/main" id="{BCC8718C-5FFA-51C1-D8FB-1BDDDD2B3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23" y="1385888"/>
            <a:ext cx="7695238" cy="4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7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676D2-0546-272F-8518-E27105776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A9BD-5B1B-72FE-D805-DA3EFA14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480291"/>
            <a:ext cx="11257936" cy="905597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GROUP DISCUSSION PROBLEM CARD: 3</a:t>
            </a:r>
          </a:p>
        </p:txBody>
      </p:sp>
      <p:pic>
        <p:nvPicPr>
          <p:cNvPr id="5" name="Picture 4" descr="A cartoon of a person holding a large stone over his head&#10;&#10;AI-generated content may be incorrect.">
            <a:extLst>
              <a:ext uri="{FF2B5EF4-FFF2-40B4-BE49-F238E27FC236}">
                <a16:creationId xmlns:a16="http://schemas.microsoft.com/office/drawing/2014/main" id="{BE42ED19-F3B1-F3DA-4069-FF203A26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8" y="1385888"/>
            <a:ext cx="3807073" cy="48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FE06C-E2B0-49FE-7007-EE6CC61D5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BB1A-9C78-5A2A-3F22-1D43877B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480291"/>
            <a:ext cx="11257936" cy="905597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GROUP DISCUSSION PROBLEM CARD: 4</a:t>
            </a:r>
          </a:p>
        </p:txBody>
      </p:sp>
      <p:pic>
        <p:nvPicPr>
          <p:cNvPr id="4" name="Picture 3" descr="A person thinking about money&#10;&#10;AI-generated content may be incorrect.">
            <a:extLst>
              <a:ext uri="{FF2B5EF4-FFF2-40B4-BE49-F238E27FC236}">
                <a16:creationId xmlns:a16="http://schemas.microsoft.com/office/drawing/2014/main" id="{645715B3-E8ED-A875-ACE4-BE537392E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67" y="1385888"/>
            <a:ext cx="4528665" cy="50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1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EA3C-6B10-F1AE-85EF-96E0C83A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10498394" cy="905597"/>
          </a:xfrm>
        </p:spPr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Language Focus – Polite Phrases</a:t>
            </a:r>
            <a:br>
              <a:rPr lang="en-GB" sz="6000" b="1" dirty="0"/>
            </a:br>
            <a:br>
              <a:rPr lang="en-GB" sz="6000" b="1" dirty="0">
                <a:solidFill>
                  <a:srgbClr val="0070C0"/>
                </a:solidFill>
              </a:rPr>
            </a:b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A700-2E2E-95E3-402F-3B42F149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23" y="2063745"/>
            <a:ext cx="9721645" cy="3342968"/>
          </a:xfrm>
        </p:spPr>
        <p:txBody>
          <a:bodyPr/>
          <a:lstStyle/>
          <a:p>
            <a:pPr>
              <a:buNone/>
            </a:pPr>
            <a:r>
              <a:rPr lang="en-GB" sz="4000" dirty="0"/>
              <a:t>	🔹 “Excuse me, can I talk to you?”</a:t>
            </a:r>
            <a:br>
              <a:rPr lang="en-GB" sz="4000" dirty="0"/>
            </a:br>
            <a:r>
              <a:rPr lang="en-GB" sz="4000" dirty="0"/>
              <a:t>🔹 “I’m sorry, I was late because…”</a:t>
            </a:r>
            <a:br>
              <a:rPr lang="en-GB" sz="4000" dirty="0"/>
            </a:br>
            <a:r>
              <a:rPr lang="en-GB" sz="4000" dirty="0"/>
              <a:t>🔹 “Can you please explain it again?”</a:t>
            </a:r>
            <a:br>
              <a:rPr lang="en-GB" sz="4000" dirty="0"/>
            </a:br>
            <a:r>
              <a:rPr lang="en-GB" sz="4000" dirty="0"/>
              <a:t>🔹 “There is a problem with…”</a:t>
            </a:r>
            <a:br>
              <a:rPr lang="en-GB" sz="4000" dirty="0"/>
            </a:br>
            <a:r>
              <a:rPr lang="en-GB" sz="4000" dirty="0"/>
              <a:t>🔹 “Can I help you with something?”</a:t>
            </a:r>
          </a:p>
          <a:p>
            <a:r>
              <a:rPr lang="en-GB" sz="4000" dirty="0"/>
              <a:t>Let learners repeat and practise in pairs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97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24F7-64C2-BAED-A2F4-5F23FCF6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724378"/>
            <a:ext cx="4390267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Homework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BD0858C-56AC-6250-4511-512927E77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4950" y="1762184"/>
            <a:ext cx="10390702" cy="561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GB" sz="4000" b="1" dirty="0"/>
              <a:t>Homework</a:t>
            </a:r>
          </a:p>
          <a:p>
            <a:pPr>
              <a:buNone/>
            </a:pPr>
            <a:r>
              <a:rPr lang="en-GB" sz="4000" dirty="0"/>
              <a:t>📝 Write about a workplace problem you had (real or imagined):</a:t>
            </a:r>
            <a:br>
              <a:rPr lang="en-GB" sz="4000" dirty="0"/>
            </a:br>
            <a:r>
              <a:rPr lang="en-GB" sz="4000" dirty="0"/>
              <a:t>– What happened?</a:t>
            </a:r>
            <a:br>
              <a:rPr lang="en-GB" sz="4000" dirty="0"/>
            </a:br>
            <a:r>
              <a:rPr lang="en-GB" sz="4000" dirty="0"/>
              <a:t>– What did you say?</a:t>
            </a:r>
            <a:br>
              <a:rPr lang="en-GB" sz="4000" dirty="0"/>
            </a:br>
            <a:r>
              <a:rPr lang="en-GB" sz="4000" dirty="0"/>
              <a:t>– What happened next?</a:t>
            </a:r>
          </a:p>
          <a:p>
            <a:r>
              <a:rPr lang="en-GB" sz="4000" b="1" dirty="0"/>
              <a:t>Optional:</a:t>
            </a:r>
            <a:r>
              <a:rPr lang="en-GB" sz="4000" dirty="0"/>
              <a:t> Ask family/friends about a problem they had at 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85F18024-1C6F-E8B1-3408-8A104098B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t="8861" r="16044" b="8861"/>
          <a:stretch>
            <a:fillRect/>
          </a:stretch>
        </p:blipFill>
        <p:spPr>
          <a:xfrm>
            <a:off x="9783096" y="408765"/>
            <a:ext cx="1993953" cy="20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8BE0-C7B5-7E76-29E7-CCAC5752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Session Objectives</a:t>
            </a:r>
            <a:br>
              <a:rPr lang="en-GB" sz="5400" b="1" dirty="0">
                <a:solidFill>
                  <a:srgbClr val="0070C0"/>
                </a:solidFill>
              </a:rPr>
            </a:b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13E6-5A19-41B3-B33A-B7401B6B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6" y="2031702"/>
            <a:ext cx="10881851" cy="3474364"/>
          </a:xfrm>
        </p:spPr>
        <p:txBody>
          <a:bodyPr/>
          <a:lstStyle/>
          <a:p>
            <a:r>
              <a:rPr lang="en-GB" sz="4400" dirty="0"/>
              <a:t>By the end of the session, learners will:</a:t>
            </a:r>
            <a:br>
              <a:rPr lang="en-GB" sz="4400" dirty="0"/>
            </a:br>
            <a:r>
              <a:rPr lang="en-GB" sz="4400" dirty="0"/>
              <a:t>✅ Identify common workplace problems</a:t>
            </a:r>
            <a:br>
              <a:rPr lang="en-GB" sz="4400" dirty="0"/>
            </a:br>
            <a:r>
              <a:rPr lang="en-GB" sz="4400" dirty="0"/>
              <a:t>✅ Use simple English to describe problems</a:t>
            </a:r>
            <a:br>
              <a:rPr lang="en-GB" sz="4400" dirty="0"/>
            </a:br>
            <a:r>
              <a:rPr lang="en-GB" sz="4400" dirty="0"/>
              <a:t>✅ Suggest polite solutions</a:t>
            </a:r>
            <a:br>
              <a:rPr lang="en-GB" sz="4400" dirty="0"/>
            </a:br>
            <a:r>
              <a:rPr lang="en-GB" sz="4400" dirty="0"/>
              <a:t>✅ Practise speaking in pairs and groups</a:t>
            </a:r>
          </a:p>
        </p:txBody>
      </p:sp>
    </p:spTree>
    <p:extLst>
      <p:ext uri="{BB962C8B-B14F-4D97-AF65-F5344CB8AC3E}">
        <p14:creationId xmlns:p14="http://schemas.microsoft.com/office/powerpoint/2010/main" val="44414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810-FA5E-C263-E9C9-FB5FAE4F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755" y="381321"/>
            <a:ext cx="7995045" cy="182896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+mj-lt"/>
              </a:rPr>
              <a:t>Warm-Up Game – </a:t>
            </a:r>
            <a:r>
              <a:rPr lang="en-GB" sz="4800" b="1" dirty="0">
                <a:solidFill>
                  <a:srgbClr val="0070C0"/>
                </a:solidFill>
                <a:latin typeface="+mj-lt"/>
              </a:rPr>
              <a:t>“What’s the Problem?” 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2B28-EED6-979A-2891-4780348C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641600"/>
            <a:ext cx="9834880" cy="3525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b="1" dirty="0"/>
              <a:t>Instructions</a:t>
            </a:r>
            <a:br>
              <a:rPr lang="en-GB" sz="2400" dirty="0"/>
            </a:br>
            <a:r>
              <a:rPr lang="en-GB" sz="2400" dirty="0"/>
              <a:t>Show pictures of workplace problems (e.g., late to work, broken machine, rude customer).</a:t>
            </a:r>
          </a:p>
          <a:p>
            <a:pPr>
              <a:buNone/>
            </a:pPr>
            <a:r>
              <a:rPr lang="en-GB" sz="2400" dirty="0"/>
              <a:t>Ask:</a:t>
            </a:r>
            <a:br>
              <a:rPr lang="en-GB" sz="2400" dirty="0"/>
            </a:br>
            <a:r>
              <a:rPr lang="en-GB" sz="2400" dirty="0"/>
              <a:t>👉 “What is the problem?”</a:t>
            </a:r>
            <a:br>
              <a:rPr lang="en-GB" sz="2400" dirty="0"/>
            </a:br>
            <a:r>
              <a:rPr lang="en-GB" sz="2400" dirty="0"/>
              <a:t>👉 “What can the person do?”</a:t>
            </a:r>
          </a:p>
          <a:p>
            <a:pPr>
              <a:buNone/>
            </a:pPr>
            <a:r>
              <a:rPr lang="en-GB" sz="2400" dirty="0"/>
              <a:t>Example:</a:t>
            </a:r>
            <a:br>
              <a:rPr lang="en-GB" sz="2400" dirty="0"/>
            </a:br>
            <a:r>
              <a:rPr lang="en-GB" sz="2400" dirty="0"/>
              <a:t>👩‍🍳 Picture of a broken microwave</a:t>
            </a:r>
            <a:br>
              <a:rPr lang="en-GB" sz="2400" dirty="0"/>
            </a:br>
            <a:r>
              <a:rPr lang="en-GB" sz="2400" dirty="0"/>
              <a:t>💬 "The microwave is broken. She can tell the manager."</a:t>
            </a:r>
          </a:p>
          <a:p>
            <a:r>
              <a:rPr lang="en-GB" sz="2400" b="1" i="1" dirty="0"/>
              <a:t>(Use images on the next slides)</a:t>
            </a:r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E3ADB-5736-3746-E9C3-12AA1D9A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0" y="381321"/>
            <a:ext cx="338967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DDED8-4E53-60E0-0065-9C544958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54B5-921E-B894-5C54-EF1FA933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755" y="381321"/>
            <a:ext cx="7995045" cy="182896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+mj-lt"/>
              </a:rPr>
              <a:t>Warm-Up Game – </a:t>
            </a:r>
            <a:r>
              <a:rPr lang="en-GB" sz="4800" b="1" dirty="0">
                <a:solidFill>
                  <a:srgbClr val="0070C0"/>
                </a:solidFill>
                <a:latin typeface="+mj-lt"/>
              </a:rPr>
              <a:t>“What’s the Problem?” 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51498-4A94-FA05-5395-EF3B00F91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0" y="381321"/>
            <a:ext cx="3389670" cy="1828959"/>
          </a:xfrm>
          <a:prstGeom prst="rect">
            <a:avLst/>
          </a:prstGeom>
        </p:spPr>
      </p:pic>
      <p:pic>
        <p:nvPicPr>
          <p:cNvPr id="1026" name="Picture 2" descr="broken machine at work , the worker upset clipart">
            <a:extLst>
              <a:ext uri="{FF2B5EF4-FFF2-40B4-BE49-F238E27FC236}">
                <a16:creationId xmlns:a16="http://schemas.microsoft.com/office/drawing/2014/main" id="{CF7B4169-16A1-6E52-D76B-DFC96E9F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80" y="2438828"/>
            <a:ext cx="7146639" cy="40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1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C06B9-C825-D468-83C7-834EFAC50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B6B0-B9BD-1D86-F4C1-3094C260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755" y="381321"/>
            <a:ext cx="7995045" cy="182896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+mj-lt"/>
              </a:rPr>
              <a:t>Warm-Up Game – </a:t>
            </a:r>
            <a:r>
              <a:rPr lang="en-GB" sz="4800" b="1" dirty="0">
                <a:solidFill>
                  <a:srgbClr val="0070C0"/>
                </a:solidFill>
                <a:latin typeface="+mj-lt"/>
              </a:rPr>
              <a:t>“What’s the Problem?” 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FFF89-D295-7676-B10E-A33EC3BCA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0" y="381321"/>
            <a:ext cx="3389670" cy="1828959"/>
          </a:xfrm>
          <a:prstGeom prst="rect">
            <a:avLst/>
          </a:prstGeom>
        </p:spPr>
      </p:pic>
      <p:pic>
        <p:nvPicPr>
          <p:cNvPr id="7" name="Picture 6" descr="A person running away from a clock&#10;&#10;AI-generated content may be incorrect.">
            <a:extLst>
              <a:ext uri="{FF2B5EF4-FFF2-40B4-BE49-F238E27FC236}">
                <a16:creationId xmlns:a16="http://schemas.microsoft.com/office/drawing/2014/main" id="{4EE62C88-E393-8163-92C3-17826FAE3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52" y="2119864"/>
            <a:ext cx="5097276" cy="43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2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968E3-EDBD-FA41-CCCD-D8D1DA1C6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9EFF-4826-4821-E2F9-D14420CB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755" y="381321"/>
            <a:ext cx="7995045" cy="182896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+mj-lt"/>
              </a:rPr>
              <a:t>Warm-Up Game – </a:t>
            </a:r>
            <a:r>
              <a:rPr lang="en-GB" sz="4800" b="1" dirty="0">
                <a:solidFill>
                  <a:srgbClr val="0070C0"/>
                </a:solidFill>
                <a:latin typeface="+mj-lt"/>
              </a:rPr>
              <a:t>“What’s the Problem?” 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AFAEF-1877-6A67-BBF7-951C5CEC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0" y="381321"/>
            <a:ext cx="3389670" cy="1828959"/>
          </a:xfrm>
          <a:prstGeom prst="rect">
            <a:avLst/>
          </a:prstGeom>
        </p:spPr>
      </p:pic>
      <p:pic>
        <p:nvPicPr>
          <p:cNvPr id="5" name="Picture 4" descr="A person standing next to a printer&#10;&#10;AI-generated content may be incorrect.">
            <a:extLst>
              <a:ext uri="{FF2B5EF4-FFF2-40B4-BE49-F238E27FC236}">
                <a16:creationId xmlns:a16="http://schemas.microsoft.com/office/drawing/2014/main" id="{58CF13C4-705E-F9C8-3175-CBEE70152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18" y="2027665"/>
            <a:ext cx="3959214" cy="444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9EB67-7E55-0EF3-D92A-B51145FEE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BDD6-A040-0FB2-743E-13BDA0EC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755" y="381321"/>
            <a:ext cx="7995045" cy="182896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+mj-lt"/>
              </a:rPr>
              <a:t>Warm-Up Game – </a:t>
            </a:r>
            <a:r>
              <a:rPr lang="en-GB" sz="4800" b="1" dirty="0">
                <a:solidFill>
                  <a:srgbClr val="0070C0"/>
                </a:solidFill>
                <a:latin typeface="+mj-lt"/>
              </a:rPr>
              <a:t>“What’s the Problem?” 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237BD-4481-5437-A884-B99540EA2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0" y="381321"/>
            <a:ext cx="3389670" cy="1828959"/>
          </a:xfrm>
          <a:prstGeom prst="rect">
            <a:avLst/>
          </a:prstGeom>
        </p:spPr>
      </p:pic>
      <p:pic>
        <p:nvPicPr>
          <p:cNvPr id="6" name="Picture 5" descr="A person pointing at a store&#10;&#10;AI-generated content may be incorrect.">
            <a:extLst>
              <a:ext uri="{FF2B5EF4-FFF2-40B4-BE49-F238E27FC236}">
                <a16:creationId xmlns:a16="http://schemas.microsoft.com/office/drawing/2014/main" id="{7D152082-3761-CFB6-C795-7564FC8BC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07" y="2403686"/>
            <a:ext cx="6542196" cy="40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4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61679-58C2-684B-BDB5-3FA91B86A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F99B-3555-AA61-82DA-C82E9903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755" y="381321"/>
            <a:ext cx="7995045" cy="182896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+mj-lt"/>
              </a:rPr>
              <a:t>Warm-Up Game – </a:t>
            </a:r>
            <a:r>
              <a:rPr lang="en-GB" sz="4800" b="1" dirty="0">
                <a:solidFill>
                  <a:srgbClr val="0070C0"/>
                </a:solidFill>
                <a:latin typeface="+mj-lt"/>
              </a:rPr>
              <a:t>“What’s the Problem?” 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32204-C972-8B16-0531-FDE23B44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0" y="381321"/>
            <a:ext cx="3389670" cy="1828959"/>
          </a:xfrm>
          <a:prstGeom prst="rect">
            <a:avLst/>
          </a:prstGeom>
        </p:spPr>
      </p:pic>
      <p:pic>
        <p:nvPicPr>
          <p:cNvPr id="5" name="Picture 4" descr="A cartoon of a person holding his head&#10;&#10;AI-generated content may be incorrect.">
            <a:extLst>
              <a:ext uri="{FF2B5EF4-FFF2-40B4-BE49-F238E27FC236}">
                <a16:creationId xmlns:a16="http://schemas.microsoft.com/office/drawing/2014/main" id="{C2EB46C3-6F1F-F8CC-84EF-7993A65FC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0" y="2003850"/>
            <a:ext cx="4777843" cy="43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D4329-BE35-4BD2-930A-85B64DC37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B04D-8F43-8F84-67B5-55CADC82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755" y="381321"/>
            <a:ext cx="7995045" cy="182896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+mj-lt"/>
              </a:rPr>
              <a:t>Warm-Up Game – </a:t>
            </a:r>
            <a:r>
              <a:rPr lang="en-GB" sz="4800" b="1" dirty="0">
                <a:solidFill>
                  <a:srgbClr val="0070C0"/>
                </a:solidFill>
                <a:latin typeface="+mj-lt"/>
              </a:rPr>
              <a:t>“What’s the Problem?” 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DF6AA-1C7D-4570-C727-A7165466A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0" y="381321"/>
            <a:ext cx="3389670" cy="1828959"/>
          </a:xfrm>
          <a:prstGeom prst="rect">
            <a:avLst/>
          </a:prstGeom>
        </p:spPr>
      </p:pic>
      <p:pic>
        <p:nvPicPr>
          <p:cNvPr id="6" name="Picture 5" descr="A cup of coffee spilled out of a puddle&#10;&#10;AI-generated content may be incorrect.">
            <a:extLst>
              <a:ext uri="{FF2B5EF4-FFF2-40B4-BE49-F238E27FC236}">
                <a16:creationId xmlns:a16="http://schemas.microsoft.com/office/drawing/2014/main" id="{BAB8A3E2-458A-BBFE-403C-9BFE64EEF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70" y="2310581"/>
            <a:ext cx="5600847" cy="39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6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466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Office Theme</vt:lpstr>
      <vt:lpstr> Topic: 10 Workplace Problems and Solutions</vt:lpstr>
      <vt:lpstr>Session Objectives </vt:lpstr>
      <vt:lpstr>Warm-Up Game – “What’s the Problem?”    </vt:lpstr>
      <vt:lpstr>Warm-Up Game – “What’s the Problem?”    </vt:lpstr>
      <vt:lpstr>Warm-Up Game – “What’s the Problem?”    </vt:lpstr>
      <vt:lpstr>Warm-Up Game – “What’s the Problem?”    </vt:lpstr>
      <vt:lpstr>Warm-Up Game – “What’s the Problem?”    </vt:lpstr>
      <vt:lpstr>Warm-Up Game – “What’s the Problem?”    </vt:lpstr>
      <vt:lpstr>Warm-Up Game – “What’s the Problem?”    </vt:lpstr>
      <vt:lpstr>Key Vocabulary</vt:lpstr>
      <vt:lpstr>Pair Discussion</vt:lpstr>
      <vt:lpstr>Group Discussion </vt:lpstr>
      <vt:lpstr>GROUP DISCUSSION PROBLEM CARD: 1</vt:lpstr>
      <vt:lpstr>GROUP DISCUSSION PROBLEM CARD: 2</vt:lpstr>
      <vt:lpstr>GROUP DISCUSSION PROBLEM CARD: 3</vt:lpstr>
      <vt:lpstr>GROUP DISCUSSION PROBLEM CARD: 4</vt:lpstr>
      <vt:lpstr>Language Focus – Polite Phrases  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Shama Qurashi</dc:creator>
  <cp:lastModifiedBy>Shama Qurashi</cp:lastModifiedBy>
  <cp:revision>10</cp:revision>
  <dcterms:created xsi:type="dcterms:W3CDTF">2025-06-03T17:54:40Z</dcterms:created>
  <dcterms:modified xsi:type="dcterms:W3CDTF">2025-07-03T23:05:21Z</dcterms:modified>
</cp:coreProperties>
</file>