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2" r:id="rId3"/>
    <p:sldId id="417" r:id="rId4"/>
    <p:sldId id="432" r:id="rId5"/>
    <p:sldId id="433" r:id="rId6"/>
    <p:sldId id="428" r:id="rId7"/>
    <p:sldId id="434" r:id="rId8"/>
    <p:sldId id="435" r:id="rId9"/>
    <p:sldId id="420" r:id="rId10"/>
    <p:sldId id="430" r:id="rId11"/>
    <p:sldId id="431" r:id="rId12"/>
    <p:sldId id="259" r:id="rId13"/>
    <p:sldId id="421" r:id="rId14"/>
    <p:sldId id="424" r:id="rId15"/>
    <p:sldId id="423" r:id="rId16"/>
    <p:sldId id="42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2555-DE9B-AEEF-759C-2756ABD6E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73D8E-F493-DC81-B589-B60A0C86E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1D142-6015-ED63-7C15-538C1827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EE2CE-4C8F-9DA8-2698-2AA93431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191B2-CA80-E29F-35EB-F1597201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687E-86C6-018B-B4E3-45E2F2D0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16E89-E38E-D0C8-C364-F1F3442BF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493817"/>
            <a:ext cx="9035473" cy="36831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F9A2A-76DE-E3D4-5245-317CD25B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C6FBF-AA26-B2EA-D50A-9E2FC8C7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7A4F2-74D3-AE7C-07DE-DD0842A8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9DD9B-6984-2859-2D2E-B9D481BEE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D3799-F73C-F51D-946A-FC2ACFD0F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97758-8DD0-B754-3EB4-52955761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7815F-96E3-3E07-0FDA-D54E9508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B836F-8CB6-0B80-0A34-8141C0DF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1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3F9E-987E-1A77-6787-D3612271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6417-A300-E5CA-330C-EED731F50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817"/>
            <a:ext cx="9035473" cy="3683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D3904-3D2E-E5C7-B414-0F4031D6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F4D4-7A77-53C6-234B-C44A79FB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41E90-2F47-3ED2-90AF-C21EDBCD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34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4C74-959F-E2D8-6EF0-EAD26F75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05E7B-9661-695C-AFED-637C0E799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BB76D-C12F-2B65-0E36-E5F09723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551CB-25F2-73DC-721E-D191F0C6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1E876-123F-AF57-A844-9440CF7E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8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B34A-D421-A661-15CE-57F90CCC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94F31-E0FA-6093-595C-3F7E11328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0D491-BFC9-F100-70D4-9CE33BA87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7CB90-4DB7-BDBB-8A7F-FBE92CB4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5FFB2-8B55-77DF-4140-C1309A06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B5DEC-9939-7A6A-EE63-F7145445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48AC-D03F-38B3-C063-4EAEB6BF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902DF-76AC-998E-8516-498F82CA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645B8-4BD0-394D-E608-CE360823A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1CA34-317F-8D2F-63FB-6D3B6DF5B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9427E-4F3E-DB05-B45A-D52704189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18C63-B2B7-4C36-38DD-3F8BEF88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06B58-FA0E-E1B9-53B1-DE614317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F6157E-A8D6-8FC2-0D76-E5C061DE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BCE6-05A7-CBCC-4DA2-9FBE11FC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3ADFF-B61C-1C0D-0708-AB9767EF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B493D-C55F-3962-DD24-58EC571E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0DDA7-9520-D04D-CC1F-4C4C6439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4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2212C-D0F3-E6F9-9B61-2637ACFC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6CF8A-22B3-6AC1-E3F3-B1F8C861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30059-D815-1D89-5DCB-2AEACA3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05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701EC-532E-7C70-4AE8-35FE793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394D-CF62-E631-900F-B8C9544F6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28518-0B9A-92D6-5440-73876E169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DFA74-1865-5D9B-0419-26D8AC89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D8011-1FD6-2B6A-3684-C3AA34A3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83997-6E48-CFAE-FDFD-73D80E646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2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9DCD7-F8AA-EC14-B3D8-14659EC3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0AB6C-2D3E-4027-9FE1-5C3316B3F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0B026-3CF9-FA32-FED5-BB2121FF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C1C9B-01DC-E149-A021-C7DCD23F4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5E94F-2AC1-4B09-7F33-3FAD06AF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90046-233A-405D-5FAC-048A88D3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9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26CECA-7507-59ED-1F74-7267AE39E54B}"/>
              </a:ext>
            </a:extLst>
          </p:cNvPr>
          <p:cNvSpPr/>
          <p:nvPr userDrawn="1"/>
        </p:nvSpPr>
        <p:spPr>
          <a:xfrm>
            <a:off x="286327" y="230909"/>
            <a:ext cx="11647055" cy="637309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logo for a company&#10;&#10;AI-generated content may be incorrect.">
            <a:extLst>
              <a:ext uri="{FF2B5EF4-FFF2-40B4-BE49-F238E27FC236}">
                <a16:creationId xmlns:a16="http://schemas.microsoft.com/office/drawing/2014/main" id="{E870D2A2-447F-D7D3-BE75-B19EF23AB0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002" y="5122426"/>
            <a:ext cx="1542158" cy="13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9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ABD20-2290-CC6F-BF1C-194DDB57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Topic: 6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Online Safety, Bullying &amp; Child Well-being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51E56-B06F-3998-8F51-B6A9D674D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322" y="4825067"/>
            <a:ext cx="9144000" cy="1655762"/>
          </a:xfrm>
        </p:spPr>
        <p:txBody>
          <a:bodyPr/>
          <a:lstStyle/>
          <a:p>
            <a:r>
              <a:rPr lang="en-GB" sz="4000" b="1" dirty="0">
                <a:solidFill>
                  <a:srgbClr val="0070C0"/>
                </a:solidFill>
              </a:rPr>
              <a:t>Helping Your Child Stay Safe and Happy Online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BE584-5C68-DF55-D1FC-0F3B3F6B5845}"/>
              </a:ext>
            </a:extLst>
          </p:cNvPr>
          <p:cNvSpPr txBox="1"/>
          <p:nvPr/>
        </p:nvSpPr>
        <p:spPr>
          <a:xfrm>
            <a:off x="737419" y="610572"/>
            <a:ext cx="107171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Keeping Up With The Children</a:t>
            </a:r>
          </a:p>
        </p:txBody>
      </p:sp>
    </p:spTree>
    <p:extLst>
      <p:ext uri="{BB962C8B-B14F-4D97-AF65-F5344CB8AC3E}">
        <p14:creationId xmlns:p14="http://schemas.microsoft.com/office/powerpoint/2010/main" val="370509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46B32-E867-8366-7477-AC1D854AE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0BC5-9FB1-00A1-5B68-A68C4E0B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4" y="451322"/>
            <a:ext cx="6472119" cy="1672446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+mj-lt"/>
              </a:rPr>
              <a:t>Pair Discussion</a:t>
            </a: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r>
              <a:rPr lang="en-GB" sz="6000" b="1" dirty="0">
                <a:solidFill>
                  <a:srgbClr val="0070C0"/>
                </a:solidFill>
                <a:latin typeface="+mj-lt"/>
              </a:rPr>
              <a:t>Spot the Risk</a:t>
            </a: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86415-C890-54BA-F5E6-959436068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598" y="2723533"/>
            <a:ext cx="10916920" cy="36831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5400" dirty="0">
              <a:latin typeface="+mj-lt"/>
            </a:endParaRPr>
          </a:p>
          <a:p>
            <a:endParaRPr lang="en-GB" sz="5400" dirty="0">
              <a:latin typeface="+mj-lt"/>
            </a:endParaRPr>
          </a:p>
        </p:txBody>
      </p:sp>
      <p:pic>
        <p:nvPicPr>
          <p:cNvPr id="5" name="Picture 4" descr="A cartoon of two people sitting at a table&#10;&#10;AI-generated content may be incorrect.">
            <a:extLst>
              <a:ext uri="{FF2B5EF4-FFF2-40B4-BE49-F238E27FC236}">
                <a16:creationId xmlns:a16="http://schemas.microsoft.com/office/drawing/2014/main" id="{24FC0FBA-6773-0AA6-DBAD-5ACF38DE6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8474" r="12191" b="8590"/>
          <a:stretch>
            <a:fillRect/>
          </a:stretch>
        </p:blipFill>
        <p:spPr>
          <a:xfrm>
            <a:off x="7496570" y="343640"/>
            <a:ext cx="2376096" cy="2181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CC0D9B-3CAA-9F45-59B7-24EAE82683D6}"/>
              </a:ext>
            </a:extLst>
          </p:cNvPr>
          <p:cNvSpPr txBox="1"/>
          <p:nvPr/>
        </p:nvSpPr>
        <p:spPr>
          <a:xfrm>
            <a:off x="636604" y="2723533"/>
            <a:ext cx="1031653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000" b="1" dirty="0"/>
              <a:t>Scenario 2: </a:t>
            </a:r>
            <a:r>
              <a:rPr lang="en-GB" sz="4000" dirty="0"/>
              <a:t>Sara accepts a friend request on social media from someone she doesn’t know, but who has many followers.</a:t>
            </a:r>
          </a:p>
          <a:p>
            <a:pPr>
              <a:buNone/>
            </a:pPr>
            <a:r>
              <a:rPr lang="en-GB" sz="4000" b="1" dirty="0"/>
              <a:t>Discussion prompts:</a:t>
            </a:r>
          </a:p>
          <a:p>
            <a:pPr>
              <a:buNone/>
            </a:pPr>
            <a:r>
              <a:rPr lang="en-GB" sz="4000" dirty="0"/>
              <a:t>Is it safe? What could go wrong? What should Sara do instead?</a:t>
            </a:r>
          </a:p>
        </p:txBody>
      </p:sp>
    </p:spTree>
    <p:extLst>
      <p:ext uri="{BB962C8B-B14F-4D97-AF65-F5344CB8AC3E}">
        <p14:creationId xmlns:p14="http://schemas.microsoft.com/office/powerpoint/2010/main" val="365965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4E720-C6C1-50B9-8C92-79AA02A05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7011-A060-A598-52AC-6CDCBF49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4" y="451322"/>
            <a:ext cx="6472119" cy="1672446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+mj-lt"/>
              </a:rPr>
              <a:t>Pair Discussion</a:t>
            </a: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r>
              <a:rPr lang="en-GB" sz="6000" b="1" dirty="0">
                <a:solidFill>
                  <a:srgbClr val="0070C0"/>
                </a:solidFill>
                <a:latin typeface="+mj-lt"/>
              </a:rPr>
              <a:t>Spot the Risk</a:t>
            </a: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F6D52-B6CF-4052-95E7-9E93B8A9F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598" y="2723533"/>
            <a:ext cx="10916920" cy="36831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5400" dirty="0">
              <a:latin typeface="+mj-lt"/>
            </a:endParaRPr>
          </a:p>
          <a:p>
            <a:endParaRPr lang="en-GB" sz="5400" dirty="0">
              <a:latin typeface="+mj-lt"/>
            </a:endParaRPr>
          </a:p>
        </p:txBody>
      </p:sp>
      <p:pic>
        <p:nvPicPr>
          <p:cNvPr id="5" name="Picture 4" descr="A cartoon of two people sitting at a table&#10;&#10;AI-generated content may be incorrect.">
            <a:extLst>
              <a:ext uri="{FF2B5EF4-FFF2-40B4-BE49-F238E27FC236}">
                <a16:creationId xmlns:a16="http://schemas.microsoft.com/office/drawing/2014/main" id="{FED25F30-1578-CC3F-0828-81CED58D5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8474" r="12191" b="8590"/>
          <a:stretch>
            <a:fillRect/>
          </a:stretch>
        </p:blipFill>
        <p:spPr>
          <a:xfrm>
            <a:off x="7496570" y="343640"/>
            <a:ext cx="2376096" cy="2181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024D8-C9AB-D69D-1945-3B15F7172753}"/>
              </a:ext>
            </a:extLst>
          </p:cNvPr>
          <p:cNvSpPr txBox="1"/>
          <p:nvPr/>
        </p:nvSpPr>
        <p:spPr>
          <a:xfrm>
            <a:off x="636605" y="2723533"/>
            <a:ext cx="102772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000" b="1" dirty="0"/>
              <a:t>Scenario 3:</a:t>
            </a:r>
            <a:r>
              <a:rPr lang="en-GB" sz="4000" dirty="0"/>
              <a:t>Zain watches videos late at night in his room with the door closed. He gets angry when his mum asks him what he is watching." </a:t>
            </a:r>
            <a:r>
              <a:rPr lang="en-GB" sz="4000" b="1" dirty="0"/>
              <a:t>Discussion prompts:</a:t>
            </a:r>
          </a:p>
          <a:p>
            <a:pPr>
              <a:buNone/>
            </a:pPr>
            <a:r>
              <a:rPr lang="en-GB" sz="4000" dirty="0"/>
              <a:t>What might be the issue? Is this safe and healthy? How can parents support Zain?</a:t>
            </a:r>
          </a:p>
        </p:txBody>
      </p:sp>
    </p:spTree>
    <p:extLst>
      <p:ext uri="{BB962C8B-B14F-4D97-AF65-F5344CB8AC3E}">
        <p14:creationId xmlns:p14="http://schemas.microsoft.com/office/powerpoint/2010/main" val="760021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203AC-D80A-D2FD-3EA9-45DCC0B5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120" y="520931"/>
            <a:ext cx="10398760" cy="905597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rgbClr val="C00000"/>
                </a:solidFill>
              </a:rPr>
              <a:t>What Can Parents Do?</a:t>
            </a:r>
            <a:br>
              <a:rPr lang="en-GB" sz="4800" b="1" dirty="0">
                <a:solidFill>
                  <a:srgbClr val="C00000"/>
                </a:solidFill>
              </a:rPr>
            </a:br>
            <a:br>
              <a:rPr lang="en-GB" sz="4800" b="1" dirty="0">
                <a:solidFill>
                  <a:srgbClr val="C00000"/>
                </a:solidFill>
              </a:rPr>
            </a:br>
            <a:br>
              <a:rPr lang="en-GB" sz="4800" b="1" dirty="0">
                <a:solidFill>
                  <a:srgbClr val="C00000"/>
                </a:solidFill>
              </a:rPr>
            </a:br>
            <a:br>
              <a:rPr lang="en-GB" sz="6000" b="1" dirty="0">
                <a:solidFill>
                  <a:srgbClr val="C00000"/>
                </a:solidFill>
              </a:rPr>
            </a:br>
            <a:endParaRPr lang="en-GB" sz="6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50A8D-683F-6B7D-98BA-AF8DB75A6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80" y="1838632"/>
            <a:ext cx="10606548" cy="44984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Talk to your child regularly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Set rules for internet 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Use filters and child-safe apps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Report bullying to the school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Encourage healthy habits: sleep, play, and no screen before bed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48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AB68-6F95-70DD-C136-78261862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" y="859458"/>
            <a:ext cx="6199093" cy="905597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rgbClr val="C00000"/>
                </a:solidFill>
              </a:rPr>
              <a:t>Group Discussion</a:t>
            </a:r>
            <a:br>
              <a:rPr lang="en-GB" sz="6000" b="1" dirty="0">
                <a:solidFill>
                  <a:srgbClr val="C00000"/>
                </a:solidFill>
              </a:rPr>
            </a:br>
            <a:endParaRPr lang="en-GB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25901-0605-FBC2-4817-5F121D3CE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20" y="2507226"/>
            <a:ext cx="10855960" cy="3920041"/>
          </a:xfrm>
        </p:spPr>
        <p:txBody>
          <a:bodyPr/>
          <a:lstStyle/>
          <a:p>
            <a:r>
              <a:rPr lang="en-GB" sz="4400" b="1" dirty="0"/>
              <a:t>Question</a:t>
            </a:r>
            <a:r>
              <a:rPr lang="en-GB" sz="4400" dirty="0"/>
              <a:t>: How can we support our children if they are being bullied online or offline?</a:t>
            </a:r>
          </a:p>
          <a:p>
            <a:endParaRPr lang="en-GB" sz="4400" dirty="0"/>
          </a:p>
          <a:p>
            <a:r>
              <a:rPr lang="en-GB" sz="4400" i="1" dirty="0"/>
              <a:t>Write ideas on the board</a:t>
            </a:r>
            <a:endParaRPr lang="en-GB" sz="4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group of children sitting at a table&#10;&#10;AI-generated content may be incorrect.">
            <a:extLst>
              <a:ext uri="{FF2B5EF4-FFF2-40B4-BE49-F238E27FC236}">
                <a16:creationId xmlns:a16="http://schemas.microsoft.com/office/drawing/2014/main" id="{D2DCFCDA-1B90-707A-CE32-B239AB8ED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8150" r="17734" b="8464"/>
          <a:stretch>
            <a:fillRect/>
          </a:stretch>
        </p:blipFill>
        <p:spPr>
          <a:xfrm>
            <a:off x="7294695" y="430733"/>
            <a:ext cx="1940313" cy="21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3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EA3C-6B10-F1AE-85EF-96E0C83A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10006781" cy="1761463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rgbClr val="0070C0"/>
                </a:solidFill>
              </a:rPr>
              <a:t>Emotional Well-being in a Digital World</a:t>
            </a:r>
            <a:br>
              <a:rPr lang="en-GB" sz="6000" b="1" dirty="0">
                <a:solidFill>
                  <a:srgbClr val="0070C0"/>
                </a:solidFill>
              </a:rPr>
            </a:br>
            <a:br>
              <a:rPr lang="en-GB" sz="6000" b="1" dirty="0">
                <a:solidFill>
                  <a:srgbClr val="0070C0"/>
                </a:solidFill>
              </a:rPr>
            </a:br>
            <a:br>
              <a:rPr lang="en-GB" sz="6000" b="1" dirty="0">
                <a:solidFill>
                  <a:srgbClr val="0070C0"/>
                </a:solidFill>
              </a:rPr>
            </a:br>
            <a:endParaRPr lang="en-GB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AA700-2E2E-95E3-402F-3B42F1494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84" y="2546554"/>
            <a:ext cx="9859296" cy="37657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Too much screen time affects sleep, mood,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Children may copy negative behaviour they see 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Need time for play, exercise, family time, reading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971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33B0-C8B0-FD20-9700-385C9DBD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665542" cy="905597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rgbClr val="0070C0"/>
                </a:solidFill>
              </a:rPr>
              <a:t>Signs Your Child May Be Unhappy Online</a:t>
            </a:r>
            <a:br>
              <a:rPr lang="en-GB" sz="6000" b="1" dirty="0">
                <a:solidFill>
                  <a:srgbClr val="0070C0"/>
                </a:solidFill>
              </a:rPr>
            </a:br>
            <a:br>
              <a:rPr lang="en-GB" sz="6000" b="1" dirty="0">
                <a:solidFill>
                  <a:srgbClr val="0070C0"/>
                </a:solidFill>
              </a:rPr>
            </a:br>
            <a:endParaRPr lang="en-GB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F3581-C062-24D6-16C0-32D9AEC69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560"/>
            <a:ext cx="10075606" cy="3785421"/>
          </a:xfrm>
        </p:spPr>
        <p:txBody>
          <a:bodyPr/>
          <a:lstStyle/>
          <a:p>
            <a:r>
              <a:rPr lang="en-GB" sz="4800" dirty="0"/>
              <a:t>Angry or upset after using devices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800" dirty="0"/>
              <a:t>Hiding the screen or not wanting to talk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800" dirty="0"/>
              <a:t>Less interest in normal activities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800" dirty="0"/>
              <a:t>Trouble sleeping or concentrating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898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74CE-0760-7BA3-DC68-C4D741808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b="1" dirty="0">
                <a:solidFill>
                  <a:srgbClr val="0070C0"/>
                </a:solidFill>
              </a:rPr>
              <a:t>Support &amp; Resources</a:t>
            </a:r>
            <a:br>
              <a:rPr lang="en-GB" sz="6600" b="1" dirty="0">
                <a:solidFill>
                  <a:srgbClr val="0070C0"/>
                </a:solidFill>
              </a:rPr>
            </a:br>
            <a:br>
              <a:rPr lang="en-GB" sz="6600" b="1" dirty="0">
                <a:solidFill>
                  <a:srgbClr val="0070C0"/>
                </a:solidFill>
              </a:rPr>
            </a:br>
            <a:br>
              <a:rPr lang="en-GB" sz="6600" b="1" dirty="0">
                <a:solidFill>
                  <a:srgbClr val="0070C0"/>
                </a:solidFill>
              </a:rPr>
            </a:br>
            <a:endParaRPr lang="en-GB" sz="6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6DD49-42B5-9C67-6BAC-967053EA1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3379"/>
            <a:ext cx="10537723" cy="42412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4800" b="1" dirty="0"/>
              <a:t>Useful websites:</a:t>
            </a:r>
            <a:r>
              <a:rPr lang="en-GB" sz="4800" dirty="0"/>
              <a:t> </a:t>
            </a:r>
            <a:r>
              <a:rPr lang="en-GB" sz="4800" dirty="0" err="1"/>
              <a:t>Thinkuknow</a:t>
            </a:r>
            <a:r>
              <a:rPr lang="en-GB" sz="4800" dirty="0"/>
              <a:t>, NSPCC, Internet Matters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800" b="1" dirty="0"/>
              <a:t>At school:</a:t>
            </a:r>
            <a:r>
              <a:rPr lang="en-GB" sz="4800" dirty="0"/>
              <a:t> Speak to your teacher or safeguarding lead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800" b="1" dirty="0"/>
              <a:t>At home:</a:t>
            </a:r>
            <a:r>
              <a:rPr lang="en-GB" sz="4800" dirty="0"/>
              <a:t> Open communication is key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918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24F7-64C2-BAED-A2F4-5F23FCF6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20" y="724378"/>
            <a:ext cx="4390267" cy="905597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rgbClr val="C00000"/>
                </a:solidFill>
              </a:rPr>
              <a:t>Homework</a:t>
            </a:r>
          </a:p>
        </p:txBody>
      </p:sp>
      <p:pic>
        <p:nvPicPr>
          <p:cNvPr id="6" name="Picture 5" descr="A cartoon of a child writing on a book&#10;&#10;AI-generated content may be incorrect.">
            <a:extLst>
              <a:ext uri="{FF2B5EF4-FFF2-40B4-BE49-F238E27FC236}">
                <a16:creationId xmlns:a16="http://schemas.microsoft.com/office/drawing/2014/main" id="{85F18024-1C6F-E8B1-3408-8A104098B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5" t="8861" r="16044" b="8861"/>
          <a:stretch>
            <a:fillRect/>
          </a:stretch>
        </p:blipFill>
        <p:spPr>
          <a:xfrm>
            <a:off x="9557730" y="379268"/>
            <a:ext cx="2179834" cy="2249036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7F3FEBA-9A98-844A-A368-697F4E3DD0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2238" y="2647284"/>
            <a:ext cx="10105409" cy="370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Talk to your child about online rules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Create a simple screen time timetable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Watch a short online safety video together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Write or discuss: "What would you do if your child told you they were being bullied?"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470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D8BE0-C7B5-7E76-29E7-CCAC5752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>
                <a:solidFill>
                  <a:srgbClr val="0070C0"/>
                </a:solidFill>
              </a:rPr>
              <a:t>Session Objectives</a:t>
            </a:r>
            <a:br>
              <a:rPr lang="en-GB" sz="5400" b="1" dirty="0">
                <a:solidFill>
                  <a:srgbClr val="0070C0"/>
                </a:solidFill>
              </a:rPr>
            </a:br>
            <a:endParaRPr lang="en-GB" sz="5400" dirty="0">
              <a:solidFill>
                <a:srgbClr val="0070C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20DF1BF-7EE0-C1C8-A8AA-EBB48DED86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3229" y="2090414"/>
            <a:ext cx="929819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Understand online risks and safety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Recognise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signs of bullying (online and offline)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Explore ways to support children’s mental health</a:t>
            </a:r>
          </a:p>
        </p:txBody>
      </p:sp>
    </p:spTree>
    <p:extLst>
      <p:ext uri="{BB962C8B-B14F-4D97-AF65-F5344CB8AC3E}">
        <p14:creationId xmlns:p14="http://schemas.microsoft.com/office/powerpoint/2010/main" val="44414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810-FA5E-C263-E9C9-FB5FAE4F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0" y="381320"/>
            <a:ext cx="6795510" cy="2595559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0070C0"/>
                </a:solidFill>
                <a:latin typeface="+mj-lt"/>
              </a:rPr>
              <a:t>Warm-Up Game 1– </a:t>
            </a: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r>
              <a:rPr lang="en-GB" sz="6000" b="1" dirty="0">
                <a:solidFill>
                  <a:srgbClr val="0070C0"/>
                </a:solidFill>
                <a:latin typeface="+mj-lt"/>
              </a:rPr>
              <a:t>“What’s Online?”</a:t>
            </a: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62B28-EED6-979A-2891-4780348C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884961"/>
            <a:ext cx="9834880" cy="35255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4400" b="1" dirty="0"/>
              <a:t>Task:</a:t>
            </a:r>
            <a:r>
              <a:rPr lang="en-GB" sz="4400" dirty="0"/>
              <a:t> In pairs, name 5 apps/websites your child uses.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Share with the group. Are they safe? Do you use them?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i="1" dirty="0">
                <a:solidFill>
                  <a:srgbClr val="0070C0"/>
                </a:solidFill>
              </a:rPr>
              <a:t>Discussion starter for the next slide.</a:t>
            </a:r>
            <a:endParaRPr lang="en-GB" sz="4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E3ADB-5736-3746-E9C3-12AA1D9A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45" y="381321"/>
            <a:ext cx="3389670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5E9D8-0597-6C7C-C917-DE8DC0D56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DC33-4E85-EB63-65AC-AFDF7AAD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381320"/>
            <a:ext cx="6884000" cy="2595559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0070C0"/>
                </a:solidFill>
                <a:latin typeface="+mj-lt"/>
              </a:rPr>
              <a:t>Warm-Up Game 2 – </a:t>
            </a: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r>
              <a:rPr lang="en-GB" sz="6000" b="1" dirty="0">
                <a:solidFill>
                  <a:srgbClr val="0070C0"/>
                </a:solidFill>
                <a:latin typeface="+mj-lt"/>
              </a:rPr>
              <a:t>“Emoji Reactions</a:t>
            </a: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CBFD0-6B8D-9043-DBCE-45E2BFD43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665" y="2403179"/>
            <a:ext cx="9834880" cy="407349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br>
              <a:rPr lang="en-GB" sz="12800" dirty="0"/>
            </a:br>
            <a:r>
              <a:rPr lang="en-GB" sz="12800" dirty="0"/>
              <a:t>Show emojis (😟 😡 😢 😃 😰) and ask:</a:t>
            </a:r>
          </a:p>
          <a:p>
            <a:pPr>
              <a:buNone/>
            </a:pPr>
            <a:br>
              <a:rPr lang="en-GB" sz="12800" dirty="0"/>
            </a:br>
            <a:r>
              <a:rPr lang="en-GB" sz="12800" b="1" dirty="0"/>
              <a:t>"How might a child feel if…?“</a:t>
            </a:r>
          </a:p>
          <a:p>
            <a:pPr>
              <a:buNone/>
            </a:pPr>
            <a:endParaRPr lang="en-GB" sz="1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800" dirty="0"/>
              <a:t>They are left out of a group chat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800" dirty="0"/>
              <a:t>Someone calls them names 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800" dirty="0"/>
              <a:t>They play games with a friend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800" dirty="0"/>
              <a:t>A stranger messages them</a:t>
            </a:r>
          </a:p>
          <a:p>
            <a:pPr marL="0" indent="0">
              <a:buNone/>
            </a:pPr>
            <a:endParaRPr lang="en-GB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EEBFD-0BDE-47B9-4024-609E8637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45" y="381321"/>
            <a:ext cx="3389670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1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E793B-1387-74D9-E418-A4BF9E79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b="1" dirty="0">
                <a:solidFill>
                  <a:srgbClr val="0070C0"/>
                </a:solidFill>
              </a:rPr>
              <a:t>What is Online Safety?</a:t>
            </a:r>
            <a:br>
              <a:rPr lang="en-GB" sz="6600" b="1" dirty="0">
                <a:solidFill>
                  <a:srgbClr val="0070C0"/>
                </a:solidFill>
              </a:rPr>
            </a:br>
            <a:endParaRPr lang="en-GB" sz="6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0E7D1-B116-8AA1-26E0-960150BF8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Keeping personal info private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Not talking to strangers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Avoiding inappropriate websites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Using strong passwords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Using parental controls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19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0C5F-9E06-4A8E-4000-8E924471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>
                <a:solidFill>
                  <a:srgbClr val="0070C0"/>
                </a:solidFill>
              </a:rPr>
              <a:t>Online Risks for Children</a:t>
            </a:r>
            <a:br>
              <a:rPr lang="en-GB" sz="5400" b="1" dirty="0">
                <a:solidFill>
                  <a:srgbClr val="0070C0"/>
                </a:solidFill>
              </a:rPr>
            </a:br>
            <a:endParaRPr lang="en-GB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1FC72-AEA7-66E7-E842-1C64E6EEA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607"/>
            <a:ext cx="10409903" cy="41023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Inappropriate content (violence, adult content)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Cyberbullying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Sharing personal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Talking to strangers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Spending too much time online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67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2260-CA09-FE08-1FD4-2386D061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>
                <a:solidFill>
                  <a:srgbClr val="0070C0"/>
                </a:solidFill>
              </a:rPr>
              <a:t>What is Bullying?</a:t>
            </a:r>
            <a:br>
              <a:rPr lang="en-GB" sz="5400" b="1" dirty="0">
                <a:solidFill>
                  <a:srgbClr val="0070C0"/>
                </a:solidFill>
              </a:rPr>
            </a:br>
            <a:endParaRPr lang="en-GB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5EEB-3309-59D7-EE6A-82746E932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Bullying is repeated unkind behaviour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Can be physical, verbal, or emotional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b="1" dirty="0"/>
              <a:t>Cyberbullying</a:t>
            </a:r>
            <a:r>
              <a:rPr lang="en-GB" sz="4400" dirty="0"/>
              <a:t> = bullying using phones, games, or social media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71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6B08-25F9-5CF5-CFA6-F5F871E2D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>
                <a:solidFill>
                  <a:srgbClr val="0070C0"/>
                </a:solidFill>
              </a:rPr>
              <a:t>Signs of Bullying</a:t>
            </a:r>
            <a:br>
              <a:rPr lang="en-GB" sz="5400" b="1" dirty="0">
                <a:solidFill>
                  <a:srgbClr val="0070C0"/>
                </a:solidFill>
              </a:rPr>
            </a:br>
            <a:endParaRPr lang="en-GB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290A3-CD63-D1A4-CE64-E269E0BD8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297"/>
            <a:ext cx="9210368" cy="43186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Quiet, withdrawn behaviour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Sudden fear of going to school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Changes in mood or eating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Hiding phone or tablet</a:t>
            </a:r>
            <a:br>
              <a:rPr lang="en-GB" sz="4400" dirty="0"/>
            </a:br>
            <a:r>
              <a:rPr lang="en-GB" sz="4400" i="1" dirty="0"/>
              <a:t>Pair discussion: "Have you seen these signs before?"</a:t>
            </a:r>
            <a:endParaRPr lang="en-GB" sz="4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608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F295-62D2-9D23-B10F-E19BB8D1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4" y="792550"/>
            <a:ext cx="6472119" cy="905597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+mj-lt"/>
              </a:rPr>
              <a:t>Pair Discussion</a:t>
            </a: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r>
              <a:rPr lang="en-GB" sz="6000" b="1" dirty="0">
                <a:solidFill>
                  <a:srgbClr val="0070C0"/>
                </a:solidFill>
                <a:latin typeface="+mj-lt"/>
              </a:rPr>
              <a:t>Spot the Risk</a:t>
            </a: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1EA06-A487-56A1-2954-EF7D7D5F2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598" y="2723533"/>
            <a:ext cx="10916920" cy="36831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5400" dirty="0">
              <a:latin typeface="+mj-lt"/>
            </a:endParaRPr>
          </a:p>
          <a:p>
            <a:endParaRPr lang="en-GB" sz="5400" dirty="0">
              <a:latin typeface="+mj-lt"/>
            </a:endParaRPr>
          </a:p>
        </p:txBody>
      </p:sp>
      <p:pic>
        <p:nvPicPr>
          <p:cNvPr id="5" name="Picture 4" descr="A cartoon of two people sitting at a table&#10;&#10;AI-generated content may be incorrect.">
            <a:extLst>
              <a:ext uri="{FF2B5EF4-FFF2-40B4-BE49-F238E27FC236}">
                <a16:creationId xmlns:a16="http://schemas.microsoft.com/office/drawing/2014/main" id="{0FF48497-88D4-5F4F-736A-399F0FAD3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8474" r="12191" b="8590"/>
          <a:stretch>
            <a:fillRect/>
          </a:stretch>
        </p:blipFill>
        <p:spPr>
          <a:xfrm>
            <a:off x="7496570" y="343640"/>
            <a:ext cx="2376096" cy="2181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01A34-DCD1-F5EA-38D0-468CB2A65106}"/>
              </a:ext>
            </a:extLst>
          </p:cNvPr>
          <p:cNvSpPr txBox="1"/>
          <p:nvPr/>
        </p:nvSpPr>
        <p:spPr>
          <a:xfrm>
            <a:off x="636604" y="2723533"/>
            <a:ext cx="100007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000" b="1" dirty="0"/>
              <a:t>Show 3 short situations (spoken or written):</a:t>
            </a:r>
            <a:endParaRPr lang="en-GB" sz="4000" dirty="0"/>
          </a:p>
          <a:p>
            <a:r>
              <a:rPr lang="en-GB" sz="4000" dirty="0"/>
              <a:t>1. “Ali shares his full name and school on a gaming app.”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b="1" dirty="0"/>
              <a:t>Task:</a:t>
            </a:r>
            <a:r>
              <a:rPr lang="en-GB" sz="4000" dirty="0"/>
              <a:t> Discuss in pairs – is it safe or not? Why?</a:t>
            </a:r>
          </a:p>
        </p:txBody>
      </p:sp>
    </p:spTree>
    <p:extLst>
      <p:ext uri="{BB962C8B-B14F-4D97-AF65-F5344CB8AC3E}">
        <p14:creationId xmlns:p14="http://schemas.microsoft.com/office/powerpoint/2010/main" val="38388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625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Office Theme</vt:lpstr>
      <vt:lpstr>Topic: 6 Online Safety, Bullying &amp; Child Well-being</vt:lpstr>
      <vt:lpstr>Session Objectives </vt:lpstr>
      <vt:lpstr>Warm-Up Game 1–  “What’s Online?”    </vt:lpstr>
      <vt:lpstr>Warm-Up Game 2 –  “Emoji Reactions    </vt:lpstr>
      <vt:lpstr>What is Online Safety? </vt:lpstr>
      <vt:lpstr>Online Risks for Children </vt:lpstr>
      <vt:lpstr>What is Bullying? </vt:lpstr>
      <vt:lpstr>Signs of Bullying </vt:lpstr>
      <vt:lpstr>Pair Discussion Spot the Risk </vt:lpstr>
      <vt:lpstr>Pair Discussion Spot the Risk </vt:lpstr>
      <vt:lpstr>Pair Discussion Spot the Risk </vt:lpstr>
      <vt:lpstr>What Can Parents Do?    </vt:lpstr>
      <vt:lpstr>Group Discussion </vt:lpstr>
      <vt:lpstr>Emotional Well-being in a Digital World   </vt:lpstr>
      <vt:lpstr>Signs Your Child May Be Unhappy Online  </vt:lpstr>
      <vt:lpstr>Support &amp; Resources   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Shama Qurashi</dc:creator>
  <cp:lastModifiedBy>Shama Qurashi</cp:lastModifiedBy>
  <cp:revision>14</cp:revision>
  <dcterms:created xsi:type="dcterms:W3CDTF">2025-06-03T17:54:40Z</dcterms:created>
  <dcterms:modified xsi:type="dcterms:W3CDTF">2025-07-04T08:30:00Z</dcterms:modified>
</cp:coreProperties>
</file>