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17" r:id="rId4"/>
    <p:sldId id="427" r:id="rId5"/>
    <p:sldId id="420" r:id="rId6"/>
    <p:sldId id="431" r:id="rId7"/>
    <p:sldId id="432" r:id="rId8"/>
    <p:sldId id="433" r:id="rId9"/>
    <p:sldId id="424" r:id="rId10"/>
    <p:sldId id="428" r:id="rId11"/>
    <p:sldId id="429" r:id="rId12"/>
    <p:sldId id="430" r:id="rId13"/>
    <p:sldId id="421" r:id="rId14"/>
    <p:sldId id="434" r:id="rId15"/>
    <p:sldId id="436" r:id="rId16"/>
    <p:sldId id="437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555-DE9B-AEEF-759C-2756ABD6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3D8E-F493-DC81-B589-B60A0C86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D142-6015-ED63-7C15-538C1827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E2CE-4C8F-9DA8-2698-2AA93431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1B2-CA80-E29F-35EB-F1597201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87E-86C6-018B-B4E3-45E2F2D0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16E89-E38E-D0C8-C364-F1F3442BF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9A2A-76DE-E3D4-5245-317CD25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6FBF-AA26-B2EA-D50A-9E2FC8C7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A4F2-74D3-AE7C-07DE-DD0842A8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DD9B-6984-2859-2D2E-B9D481BEE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D3799-F73C-F51D-946A-FC2ACFD0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758-8DD0-B754-3EB4-52955761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815F-96E3-3E07-0FDA-D54E9508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36F-8CB6-0B80-0A34-8141C0D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1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3F9E-987E-1A77-6787-D3612271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6417-A300-E5CA-330C-EED731F5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3904-3D2E-E5C7-B414-0F4031D6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F4D4-7A77-53C6-234B-C44A79F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1E90-2F47-3ED2-90AF-C21EDBCD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C74-959F-E2D8-6EF0-EAD26F75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5E7B-9661-695C-AFED-637C0E79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B76D-C12F-2B65-0E36-E5F09723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51CB-25F2-73DC-721E-D191F0C6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E876-123F-AF57-A844-9440CF7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B34A-D421-A661-15CE-57F90CCC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4F31-E0FA-6093-595C-3F7E11328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D491-BFC9-F100-70D4-9CE33BA8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CB90-4DB7-BDBB-8A7F-FBE92CB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5FFB2-8B55-77DF-4140-C1309A0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B5DEC-9939-7A6A-EE63-F7145445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48AC-D03F-38B3-C063-4EAEB6BF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902DF-76AC-998E-8516-498F82CA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645B8-4BD0-394D-E608-CE360823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1CA34-317F-8D2F-63FB-6D3B6DF5B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427E-4F3E-DB05-B45A-D52704189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8C63-B2B7-4C36-38DD-3F8BEF88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06B58-FA0E-E1B9-53B1-DE61431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6157E-A8D6-8FC2-0D76-E5C061D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BCE6-05A7-CBCC-4DA2-9FBE11FC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3ADFF-B61C-1C0D-0708-AB9767E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B493D-C55F-3962-DD24-58EC571E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DDA7-9520-D04D-CC1F-4C4C643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212C-D0F3-E6F9-9B61-2637ACFC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CF8A-22B3-6AC1-E3F3-B1F8C861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0059-D815-1D89-5DCB-2AEACA3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01EC-532E-7C70-4AE8-35FE793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394D-CF62-E631-900F-B8C9544F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28518-0B9A-92D6-5440-73876E16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DFA74-1865-5D9B-0419-26D8AC8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8011-1FD6-2B6A-3684-C3AA34A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3997-6E48-CFAE-FDFD-73D80E64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DCD7-F8AA-EC14-B3D8-14659EC3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0AB6C-2D3E-4027-9FE1-5C3316B3F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0B026-3CF9-FA32-FED5-BB2121FF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C1C9B-01DC-E149-A021-C7DCD23F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E94F-2AC1-4B09-7F33-3FAD06AF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0046-233A-405D-5FAC-048A88D3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26CECA-7507-59ED-1F74-7267AE39E54B}"/>
              </a:ext>
            </a:extLst>
          </p:cNvPr>
          <p:cNvSpPr/>
          <p:nvPr userDrawn="1"/>
        </p:nvSpPr>
        <p:spPr>
          <a:xfrm>
            <a:off x="286327" y="230909"/>
            <a:ext cx="11647055" cy="63730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E870D2A2-447F-D7D3-BE75-B19EF23AB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2" y="5122426"/>
            <a:ext cx="1542158" cy="13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D20-2290-CC6F-BF1C-194DDB57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7810"/>
            <a:ext cx="9144000" cy="2634892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TOPIC: 7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Workplace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1E56-B06F-3998-8F51-B6A9D674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921" y="4408283"/>
            <a:ext cx="9144000" cy="1655762"/>
          </a:xfrm>
        </p:spPr>
        <p:txBody>
          <a:bodyPr/>
          <a:lstStyle/>
          <a:p>
            <a:r>
              <a:rPr lang="en-GB" sz="4000" b="1" dirty="0">
                <a:solidFill>
                  <a:srgbClr val="0070C0"/>
                </a:solidFill>
              </a:rPr>
              <a:t>Learn to speak, listen, read, and write effectively </a:t>
            </a:r>
            <a:r>
              <a:rPr lang="en-GB" sz="4000" b="1">
                <a:solidFill>
                  <a:srgbClr val="0070C0"/>
                </a:solidFill>
              </a:rPr>
              <a:t>at work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277BD-68A2-D422-B462-1C437B8440D4}"/>
              </a:ext>
            </a:extLst>
          </p:cNvPr>
          <p:cNvSpPr txBox="1"/>
          <p:nvPr/>
        </p:nvSpPr>
        <p:spPr>
          <a:xfrm>
            <a:off x="1258528" y="367239"/>
            <a:ext cx="10038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ESOL FOR JOB SEEKERS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9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2C3D-11D8-F1BA-6AF4-E5B66031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3" y="539285"/>
            <a:ext cx="10802375" cy="905597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Sample Email (for reading &amp; writing task):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D5DA-FCBF-D5BE-3753-ABB85468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12" y="1444882"/>
            <a:ext cx="10802375" cy="4873833"/>
          </a:xfrm>
        </p:spPr>
        <p:txBody>
          <a:bodyPr/>
          <a:lstStyle/>
          <a:p>
            <a:pPr>
              <a:buNone/>
            </a:pPr>
            <a:r>
              <a:rPr lang="en-GB" b="1" dirty="0"/>
              <a:t>Subject:</a:t>
            </a:r>
            <a:r>
              <a:rPr lang="en-GB" dirty="0"/>
              <a:t> Customer Call – Order Enquiry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Dear Team,</a:t>
            </a:r>
            <a:br>
              <a:rPr lang="en-GB" dirty="0"/>
            </a:br>
            <a:r>
              <a:rPr lang="en-GB" dirty="0"/>
              <a:t>A customer named </a:t>
            </a:r>
            <a:r>
              <a:rPr lang="en-GB" b="1" dirty="0"/>
              <a:t>Mr. Ahmed</a:t>
            </a:r>
            <a:r>
              <a:rPr lang="en-GB" dirty="0"/>
              <a:t> called today at </a:t>
            </a:r>
            <a:r>
              <a:rPr lang="en-GB" b="1" dirty="0"/>
              <a:t>10:15 a.m.</a:t>
            </a:r>
            <a:r>
              <a:rPr lang="en-GB" dirty="0"/>
              <a:t> regarding his order </a:t>
            </a:r>
            <a:r>
              <a:rPr lang="en-GB" b="1" dirty="0"/>
              <a:t>#3485</a:t>
            </a:r>
            <a:r>
              <a:rPr lang="en-GB" dirty="0"/>
              <a:t>. He said the items haven’t arrived yet and asked for an update.</a:t>
            </a:r>
          </a:p>
          <a:p>
            <a:pPr>
              <a:buNone/>
            </a:pPr>
            <a:r>
              <a:rPr lang="en-GB" dirty="0"/>
              <a:t>Please contact Mr. Ahmed before the end of the day to let him know the delivery status. His phone number is </a:t>
            </a:r>
            <a:r>
              <a:rPr lang="en-GB" b="1" dirty="0"/>
              <a:t>07983 123 456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Kind regards,</a:t>
            </a:r>
            <a:br>
              <a:rPr lang="en-GB" dirty="0"/>
            </a:br>
            <a:r>
              <a:rPr lang="en-GB" b="1" dirty="0"/>
              <a:t>Alex Green</a:t>
            </a:r>
            <a:br>
              <a:rPr lang="en-GB" dirty="0"/>
            </a:br>
            <a:r>
              <a:rPr lang="en-GB" dirty="0"/>
              <a:t>Customer Service Supervisor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77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3340-D4D7-8FD6-B1ED-41200A1C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768"/>
            <a:ext cx="10813026" cy="905597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Sample Email (for reading &amp; writing task):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170AC-119E-673C-F29F-7C61F8424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860" y="2267439"/>
            <a:ext cx="10462279" cy="1783451"/>
          </a:xfrm>
        </p:spPr>
      </p:pic>
    </p:spTree>
    <p:extLst>
      <p:ext uri="{BB962C8B-B14F-4D97-AF65-F5344CB8AC3E}">
        <p14:creationId xmlns:p14="http://schemas.microsoft.com/office/powerpoint/2010/main" val="235900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51D00-F628-C6C8-6721-052C50DF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9AFF-BE7F-7026-4540-E24D05D2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768"/>
            <a:ext cx="10813026" cy="905597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Sample Email (for reading &amp; writing task):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FB9C39-AF79-C25B-161E-340610217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25" y="2624866"/>
            <a:ext cx="10713349" cy="1860507"/>
          </a:xfrm>
        </p:spPr>
      </p:pic>
    </p:spTree>
    <p:extLst>
      <p:ext uri="{BB962C8B-B14F-4D97-AF65-F5344CB8AC3E}">
        <p14:creationId xmlns:p14="http://schemas.microsoft.com/office/powerpoint/2010/main" val="360135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AB68-6F95-70DD-C136-78261862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859458"/>
            <a:ext cx="6199093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Group Discussion</a:t>
            </a:r>
            <a:br>
              <a:rPr lang="en-GB" sz="6000" b="1" dirty="0">
                <a:solidFill>
                  <a:srgbClr val="C00000"/>
                </a:solidFill>
              </a:rPr>
            </a:b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5901-0605-FBC2-4817-5F121D3C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2054942"/>
            <a:ext cx="10855960" cy="4372325"/>
          </a:xfrm>
        </p:spPr>
        <p:txBody>
          <a:bodyPr/>
          <a:lstStyle/>
          <a:p>
            <a:pPr>
              <a:buNone/>
            </a:pPr>
            <a:r>
              <a:rPr lang="en-GB" sz="4400" b="1" dirty="0"/>
              <a:t>Scenario-Based Practice:</a:t>
            </a:r>
            <a:br>
              <a:rPr lang="en-GB" sz="4400" dirty="0"/>
            </a:br>
            <a:r>
              <a:rPr lang="en-GB" sz="4400" dirty="0"/>
              <a:t>You work in a supermarket. Talk about: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Asking for a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Helping a customer find an item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Telling your team about a delivery delay</a:t>
            </a:r>
            <a:br>
              <a:rPr lang="en-GB" sz="4400" dirty="0"/>
            </a:br>
            <a:r>
              <a:rPr lang="en-GB" sz="4400" dirty="0"/>
              <a:t>👉 </a:t>
            </a:r>
            <a:r>
              <a:rPr lang="en-GB" sz="4400" i="1" dirty="0">
                <a:solidFill>
                  <a:srgbClr val="0070C0"/>
                </a:solidFill>
              </a:rPr>
              <a:t>Practise using polite, clear language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D2DCFCDA-1B90-707A-CE32-B239AB8E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8150" r="17734" b="8464"/>
          <a:stretch>
            <a:fillRect/>
          </a:stretch>
        </p:blipFill>
        <p:spPr>
          <a:xfrm>
            <a:off x="7294695" y="430733"/>
            <a:ext cx="1940313" cy="21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7DE1-E654-9B11-3FA7-705B8E52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1019503" cy="905597"/>
          </a:xfrm>
        </p:spPr>
        <p:txBody>
          <a:bodyPr/>
          <a:lstStyle/>
          <a:p>
            <a:r>
              <a:rPr lang="en-GB" sz="4200" b="1" dirty="0">
                <a:solidFill>
                  <a:srgbClr val="0070C0"/>
                </a:solidFill>
              </a:rPr>
              <a:t>SAMPLE ANSWERS (GROUP 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E379-8871-9DDD-71E4-0ED0631B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690688"/>
            <a:ext cx="10862187" cy="4051351"/>
          </a:xfrm>
        </p:spPr>
        <p:txBody>
          <a:bodyPr/>
          <a:lstStyle/>
          <a:p>
            <a:pPr>
              <a:buNone/>
            </a:pPr>
            <a:r>
              <a:rPr lang="en-GB" sz="4000" b="1" dirty="0">
                <a:solidFill>
                  <a:srgbClr val="7030A0"/>
                </a:solidFill>
              </a:rPr>
              <a:t>Scenario 1: Asking for a break</a:t>
            </a:r>
          </a:p>
          <a:p>
            <a:pPr>
              <a:buNone/>
            </a:pPr>
            <a:r>
              <a:rPr lang="en-GB" sz="4000" b="1" dirty="0"/>
              <a:t>Sample Answers: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"Excuse me, may I take my break now?"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"Is it okay if I go on my 15-minute break?"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"I’ve finished my task—can I take my break, please?"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31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F133-76EC-4DA1-8A50-3791BB52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6EB2-0D77-53DE-C488-6C9CC53C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1019503" cy="905597"/>
          </a:xfrm>
        </p:spPr>
        <p:txBody>
          <a:bodyPr/>
          <a:lstStyle/>
          <a:p>
            <a:r>
              <a:rPr lang="en-GB" sz="4200" b="1" dirty="0">
                <a:solidFill>
                  <a:srgbClr val="0070C0"/>
                </a:solidFill>
              </a:rPr>
              <a:t>SAMPLE ANSWERS (GROUP 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80E0-F28C-A0F4-11BC-59706C87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690688"/>
            <a:ext cx="10862187" cy="4660951"/>
          </a:xfrm>
        </p:spPr>
        <p:txBody>
          <a:bodyPr/>
          <a:lstStyle/>
          <a:p>
            <a:pPr>
              <a:buNone/>
            </a:pPr>
            <a:r>
              <a:rPr lang="en-GB" sz="4000" b="1" dirty="0">
                <a:solidFill>
                  <a:srgbClr val="7030A0"/>
                </a:solidFill>
              </a:rPr>
              <a:t>Scenario 2: Helping a customer find an item</a:t>
            </a:r>
          </a:p>
          <a:p>
            <a:pPr>
              <a:buNone/>
            </a:pPr>
            <a:r>
              <a:rPr lang="en-GB" sz="4000" b="1" dirty="0"/>
              <a:t>Sample Answers: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"Can I help you find something?"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"The bread is in aisle 3, next to the milk."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"Let me show you where it is."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"I’ll check in the back for you. One moment, please."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44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A82C9-3E9A-9638-3591-E97111240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5FC7-7B3E-A80B-9A49-38917E37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1019503" cy="905597"/>
          </a:xfrm>
        </p:spPr>
        <p:txBody>
          <a:bodyPr/>
          <a:lstStyle/>
          <a:p>
            <a:r>
              <a:rPr lang="en-GB" sz="4200" b="1" dirty="0">
                <a:solidFill>
                  <a:srgbClr val="0070C0"/>
                </a:solidFill>
              </a:rPr>
              <a:t>SAMPLE ANSWERS (GROUP 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9CCB0-233F-24F8-7EF9-1299E80E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690688"/>
            <a:ext cx="10862187" cy="4051351"/>
          </a:xfrm>
        </p:spPr>
        <p:txBody>
          <a:bodyPr/>
          <a:lstStyle/>
          <a:p>
            <a:pPr>
              <a:buNone/>
            </a:pPr>
            <a:r>
              <a:rPr lang="en-GB" sz="3600" b="1" dirty="0">
                <a:solidFill>
                  <a:srgbClr val="7030A0"/>
                </a:solidFill>
              </a:rPr>
              <a:t>Scenario 3: Telling your team about a delivery delay</a:t>
            </a:r>
          </a:p>
          <a:p>
            <a:pPr>
              <a:buNone/>
            </a:pPr>
            <a:r>
              <a:rPr lang="en-GB" sz="3600" b="1" dirty="0"/>
              <a:t>Sample Answers:</a:t>
            </a:r>
            <a:endParaRPr lang="en-GB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"Just to let you know, the delivery is running late today."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"We’ve had a delay with the stock delivery—it should arrive in the afternoon."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"Please inform the manager that the delivery is not here yet."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3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24F7-64C2-BAED-A2F4-5F23FCF6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724378"/>
            <a:ext cx="4390267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Homework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D0858C-56AC-6250-4511-512927E77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279" y="2109705"/>
            <a:ext cx="10390702" cy="450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4000" b="1" dirty="0"/>
              <a:t>Speaking Practice at Home: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Practise saying 3 polite work phrases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Write a short message to your boss (real or imagined)</a:t>
            </a:r>
            <a:br>
              <a:rPr lang="en-GB" sz="4000" dirty="0"/>
            </a:br>
            <a:r>
              <a:rPr lang="en-GB" sz="4000" b="1" i="1" dirty="0"/>
              <a:t>Example: </a:t>
            </a:r>
            <a:r>
              <a:rPr lang="en-GB" sz="4000" dirty="0"/>
              <a:t>“Dear Manager, I will be late today because of transport. Thank you.”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5F18024-1C6F-E8B1-3408-8A104098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8861" r="16044" b="8861"/>
          <a:stretch>
            <a:fillRect/>
          </a:stretch>
        </p:blipFill>
        <p:spPr>
          <a:xfrm>
            <a:off x="8281154" y="467758"/>
            <a:ext cx="2179834" cy="22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BE0-C7B5-7E76-29E7-CCAC575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Session Objectives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13E6-5A19-41B3-B33A-B7401B6B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29" y="1972707"/>
            <a:ext cx="9898626" cy="4290441"/>
          </a:xfrm>
        </p:spPr>
        <p:txBody>
          <a:bodyPr/>
          <a:lstStyle/>
          <a:p>
            <a:pPr>
              <a:buNone/>
            </a:pPr>
            <a:r>
              <a:rPr lang="en-GB" sz="3600" dirty="0"/>
              <a:t>By the end of this session, you will be able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Use common workplace communication phrases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Understand formal vs informal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Practise speaking and listening in a work context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Complete basic workplace forms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14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810-FA5E-C263-E9C9-FB5FAE4F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55" y="381321"/>
            <a:ext cx="7080645" cy="137865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+mj-lt"/>
              </a:rPr>
              <a:t>Warm-Up Game – </a:t>
            </a:r>
            <a:br>
              <a:rPr lang="en-GB" sz="4800" b="1" dirty="0">
                <a:solidFill>
                  <a:srgbClr val="0070C0"/>
                </a:solidFill>
                <a:latin typeface="+mj-lt"/>
              </a:rPr>
            </a:br>
            <a:r>
              <a:rPr lang="en-GB" sz="4800" b="1" dirty="0">
                <a:solidFill>
                  <a:srgbClr val="0070C0"/>
                </a:solidFill>
              </a:rPr>
              <a:t>“Match the Phrase”</a:t>
            </a: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2B28-EED6-979A-2891-4780348C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210280"/>
            <a:ext cx="9834880" cy="3956840"/>
          </a:xfrm>
        </p:spPr>
        <p:txBody>
          <a:bodyPr>
            <a:normAutofit/>
          </a:bodyPr>
          <a:lstStyle/>
          <a:p>
            <a:r>
              <a:rPr lang="en-GB" sz="2400" dirty="0"/>
              <a:t>🧩 Match informal phrases with formal phrases used at work.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3ADB-5736-3746-E9C3-12AA1D9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031039" cy="1635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838A49-76E0-50CF-6C1A-AC9115AA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53" y="2696461"/>
            <a:ext cx="6426371" cy="37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1DF4-2516-5764-48BF-AAA45C8C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61" y="585019"/>
            <a:ext cx="10154265" cy="905597"/>
          </a:xfrm>
        </p:spPr>
        <p:txBody>
          <a:bodyPr/>
          <a:lstStyle/>
          <a:p>
            <a:r>
              <a:rPr lang="en-GB" sz="6000" b="1" dirty="0">
                <a:solidFill>
                  <a:srgbClr val="0070C0"/>
                </a:solidFill>
              </a:rPr>
              <a:t>Key Vocabulary and Phrases</a:t>
            </a:r>
            <a:br>
              <a:rPr lang="en-GB" b="1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D75A-F935-37A2-A22D-8ED55151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1828800"/>
            <a:ext cx="9672484" cy="4532671"/>
          </a:xfrm>
        </p:spPr>
        <p:txBody>
          <a:bodyPr/>
          <a:lstStyle/>
          <a:p>
            <a:pPr>
              <a:buNone/>
            </a:pPr>
            <a:r>
              <a:rPr lang="en-GB" sz="4400" b="1" dirty="0"/>
              <a:t>Common Phrases at Work:</a:t>
            </a:r>
            <a:endParaRPr lang="en-GB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“Can you help me with this?”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“I’m not sure. Let me check.”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“Please send me an email.”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“Let’s have a meeting.”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“Can we speak after lunch?”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75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295-62D2-9D23-B10F-E19BB8D1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792550"/>
            <a:ext cx="5652683" cy="90559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EA06-A487-56A1-2954-EF7D7D5F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0FF48497-88D4-5F4F-736A-399F0FAD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7496570" y="343640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1A34-DCD1-F5EA-38D0-468CB2A65106}"/>
              </a:ext>
            </a:extLst>
          </p:cNvPr>
          <p:cNvSpPr txBox="1"/>
          <p:nvPr/>
        </p:nvSpPr>
        <p:spPr>
          <a:xfrm>
            <a:off x="529598" y="2356088"/>
            <a:ext cx="100007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b="1" dirty="0"/>
              <a:t>Talk to your partner:</a:t>
            </a:r>
            <a:endParaRPr lang="en-GB" sz="4400" dirty="0"/>
          </a:p>
          <a:p>
            <a:pPr>
              <a:buFont typeface="+mj-lt"/>
              <a:buAutoNum type="arabicPeriod"/>
            </a:pPr>
            <a:r>
              <a:rPr lang="en-GB" sz="4400" dirty="0"/>
              <a:t>How do you speak to your manager?</a:t>
            </a:r>
          </a:p>
          <a:p>
            <a:pPr>
              <a:buFont typeface="+mj-lt"/>
              <a:buAutoNum type="arabicPeriod"/>
            </a:pPr>
            <a:r>
              <a:rPr lang="en-GB" sz="4400" dirty="0"/>
              <a:t>What do you say if you are late?</a:t>
            </a:r>
          </a:p>
          <a:p>
            <a:pPr>
              <a:buFont typeface="+mj-lt"/>
              <a:buAutoNum type="arabicPeriod"/>
            </a:pPr>
            <a:r>
              <a:rPr lang="en-GB" sz="4400" dirty="0"/>
              <a:t>What do you say when you need help?</a:t>
            </a:r>
          </a:p>
          <a:p>
            <a:endParaRPr lang="en-GB" sz="4400" dirty="0"/>
          </a:p>
          <a:p>
            <a:r>
              <a:rPr lang="en-GB" sz="4400" i="1" dirty="0">
                <a:solidFill>
                  <a:srgbClr val="0070C0"/>
                </a:solidFill>
              </a:rPr>
              <a:t>Encourage use of polite/formal phrases.</a:t>
            </a:r>
          </a:p>
        </p:txBody>
      </p:sp>
    </p:spTree>
    <p:extLst>
      <p:ext uri="{BB962C8B-B14F-4D97-AF65-F5344CB8AC3E}">
        <p14:creationId xmlns:p14="http://schemas.microsoft.com/office/powerpoint/2010/main" val="3838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DDA3-C574-8B02-6310-21F1F8E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470459"/>
            <a:ext cx="8933873" cy="1358341"/>
          </a:xfrm>
        </p:spPr>
        <p:txBody>
          <a:bodyPr/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SAMPLE ANSWERS (PAIR 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6F00-11AB-B9C7-3CC1-5983382F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9" y="2399071"/>
            <a:ext cx="10275528" cy="4080388"/>
          </a:xfrm>
        </p:spPr>
        <p:txBody>
          <a:bodyPr/>
          <a:lstStyle/>
          <a:p>
            <a:pPr>
              <a:buNone/>
            </a:pPr>
            <a:r>
              <a:rPr lang="en-GB" sz="4000" b="1" dirty="0">
                <a:solidFill>
                  <a:srgbClr val="7030A0"/>
                </a:solidFill>
              </a:rPr>
              <a:t>Q1: How do you speak to your manager?</a:t>
            </a:r>
          </a:p>
          <a:p>
            <a:pPr>
              <a:buNone/>
            </a:pPr>
            <a:r>
              <a:rPr lang="en-GB" sz="4000" b="1" dirty="0"/>
              <a:t>Sample Answers: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"Good morning, I hope you're well."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"Can I speak with you for a moment, please?"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"Would it be okay if I ask you a question?"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"Excuse me, I need some help with this task."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23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B4941-ACE0-68A3-1E71-63FD3169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3868-0099-584D-0658-FD5ADA99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470459"/>
            <a:ext cx="8933873" cy="1358341"/>
          </a:xfrm>
        </p:spPr>
        <p:txBody>
          <a:bodyPr/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SAMPLE ANSWERS (PAIR 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AEF1-3620-79A4-5989-F7BD92E5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41" y="1986116"/>
            <a:ext cx="11268587" cy="4080388"/>
          </a:xfrm>
        </p:spPr>
        <p:txBody>
          <a:bodyPr/>
          <a:lstStyle/>
          <a:p>
            <a:pPr>
              <a:buNone/>
            </a:pPr>
            <a:r>
              <a:rPr lang="en-GB" sz="3800" b="1" dirty="0">
                <a:solidFill>
                  <a:srgbClr val="7030A0"/>
                </a:solidFill>
              </a:rPr>
              <a:t>Q2: What do you say if you are late?</a:t>
            </a:r>
          </a:p>
          <a:p>
            <a:pPr>
              <a:buNone/>
            </a:pPr>
            <a:endParaRPr lang="en-GB" sz="38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3800" b="1" dirty="0"/>
              <a:t>Sample Answers:</a:t>
            </a:r>
          </a:p>
          <a:p>
            <a:r>
              <a:rPr lang="en-GB" sz="3800" dirty="0"/>
              <a:t>"I’m sorry I’m late. There was a problem with the bus.“</a:t>
            </a:r>
          </a:p>
          <a:p>
            <a:r>
              <a:rPr lang="en-GB" sz="3800" dirty="0"/>
              <a:t>"Apologies for the delay. I had a personal emergency.“</a:t>
            </a:r>
          </a:p>
          <a:p>
            <a:r>
              <a:rPr lang="en-GB" sz="3800" dirty="0"/>
              <a:t>"I’ll make sure to leave earlier next time."</a:t>
            </a:r>
          </a:p>
        </p:txBody>
      </p:sp>
    </p:spTree>
    <p:extLst>
      <p:ext uri="{BB962C8B-B14F-4D97-AF65-F5344CB8AC3E}">
        <p14:creationId xmlns:p14="http://schemas.microsoft.com/office/powerpoint/2010/main" val="170756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8B03D-4FD9-0DBC-68F1-BCF7C3BD5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277C-EB5E-68F2-73F4-87349A51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470459"/>
            <a:ext cx="8933873" cy="1358341"/>
          </a:xfrm>
        </p:spPr>
        <p:txBody>
          <a:bodyPr/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SAMPLE ANSWERS (PAIR 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6DFB-9167-EB5D-44B4-6DBC3422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41" y="1986116"/>
            <a:ext cx="11268587" cy="4080388"/>
          </a:xfrm>
        </p:spPr>
        <p:txBody>
          <a:bodyPr/>
          <a:lstStyle/>
          <a:p>
            <a:pPr>
              <a:buNone/>
            </a:pPr>
            <a:r>
              <a:rPr lang="en-GB" sz="4000" b="1" dirty="0">
                <a:solidFill>
                  <a:srgbClr val="7030A0"/>
                </a:solidFill>
              </a:rPr>
              <a:t>Q3: What do you say when you need help?</a:t>
            </a:r>
          </a:p>
          <a:p>
            <a:pPr>
              <a:buNone/>
            </a:pPr>
            <a:r>
              <a:rPr lang="en-GB" sz="4000" b="1" dirty="0"/>
              <a:t>Sample Answers: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"Excuse me, could you please help me with this?"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"I’m not sure how to do this. Can you show me, please?"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"Would you mind explaining this task again?"</a:t>
            </a:r>
          </a:p>
          <a:p>
            <a:pPr>
              <a:buNone/>
            </a:pP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110239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EA3C-6B10-F1AE-85EF-96E0C83A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0006781" cy="905597"/>
          </a:xfrm>
        </p:spPr>
        <p:txBody>
          <a:bodyPr/>
          <a:lstStyle/>
          <a:p>
            <a:r>
              <a:rPr lang="en-GB" sz="6000" b="1" dirty="0">
                <a:solidFill>
                  <a:srgbClr val="0070C0"/>
                </a:solidFill>
              </a:rPr>
              <a:t>Reading and Writing</a:t>
            </a: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A700-2E2E-95E3-402F-3B42F149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1" y="1982540"/>
            <a:ext cx="9436509" cy="4329770"/>
          </a:xfrm>
        </p:spPr>
        <p:txBody>
          <a:bodyPr/>
          <a:lstStyle/>
          <a:p>
            <a:pPr>
              <a:buNone/>
            </a:pPr>
            <a:r>
              <a:rPr lang="en-GB" sz="4400" b="1" dirty="0"/>
              <a:t>Workplace Form Practice:</a:t>
            </a:r>
            <a:endParaRPr lang="en-GB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Read a short email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Fill in a simple communication log or message note</a:t>
            </a:r>
            <a:br>
              <a:rPr lang="en-GB" sz="4400" dirty="0"/>
            </a:br>
            <a:r>
              <a:rPr lang="en-GB" sz="4400" b="1" dirty="0"/>
              <a:t>Example: </a:t>
            </a:r>
            <a:r>
              <a:rPr lang="en-GB" sz="4400" dirty="0"/>
              <a:t>“Call from customer about order – please reply today.”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97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755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 Theme</vt:lpstr>
      <vt:lpstr>TOPIC: 7 Workplace Communication</vt:lpstr>
      <vt:lpstr>Session Objectives </vt:lpstr>
      <vt:lpstr>Warm-Up Game –  “Match the Phrase”  </vt:lpstr>
      <vt:lpstr>Key Vocabulary and Phrases </vt:lpstr>
      <vt:lpstr>Pair Discussion</vt:lpstr>
      <vt:lpstr>SAMPLE ANSWERS (PAIR DISCUSSION)</vt:lpstr>
      <vt:lpstr>SAMPLE ANSWERS (PAIR DISCUSSION)</vt:lpstr>
      <vt:lpstr>SAMPLE ANSWERS (PAIR DISCUSSION)</vt:lpstr>
      <vt:lpstr>Reading and Writing  </vt:lpstr>
      <vt:lpstr>Sample Email (for reading &amp; writing task): </vt:lpstr>
      <vt:lpstr>Sample Email (for reading &amp; writing task):</vt:lpstr>
      <vt:lpstr>Sample Email (for reading &amp; writing task):</vt:lpstr>
      <vt:lpstr>Group Discussion </vt:lpstr>
      <vt:lpstr>SAMPLE ANSWERS (GROUP DISCUSSION)</vt:lpstr>
      <vt:lpstr>SAMPLE ANSWERS (GROUP DISCUSSION)</vt:lpstr>
      <vt:lpstr>SAMPLE ANSWERS (GROUP DISCUSSION)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Shama Qurashi</dc:creator>
  <cp:lastModifiedBy>Shama Qurashi</cp:lastModifiedBy>
  <cp:revision>11</cp:revision>
  <dcterms:created xsi:type="dcterms:W3CDTF">2025-06-03T17:54:40Z</dcterms:created>
  <dcterms:modified xsi:type="dcterms:W3CDTF">2025-07-03T20:13:03Z</dcterms:modified>
</cp:coreProperties>
</file>