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2" r:id="rId3"/>
    <p:sldId id="417" r:id="rId4"/>
    <p:sldId id="438" r:id="rId5"/>
    <p:sldId id="439" r:id="rId6"/>
    <p:sldId id="440" r:id="rId7"/>
    <p:sldId id="441" r:id="rId8"/>
    <p:sldId id="442" r:id="rId9"/>
    <p:sldId id="427" r:id="rId10"/>
    <p:sldId id="443" r:id="rId11"/>
    <p:sldId id="420" r:id="rId12"/>
    <p:sldId id="431" r:id="rId13"/>
    <p:sldId id="444" r:id="rId14"/>
    <p:sldId id="445" r:id="rId15"/>
    <p:sldId id="421" r:id="rId16"/>
    <p:sldId id="446" r:id="rId17"/>
    <p:sldId id="447" r:id="rId18"/>
    <p:sldId id="448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2555-DE9B-AEEF-759C-2756ABD6E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73D8E-F493-DC81-B589-B60A0C86E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1D142-6015-ED63-7C15-538C1827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EE2CE-4C8F-9DA8-2698-2AA93431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191B2-CA80-E29F-35EB-F1597201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687E-86C6-018B-B4E3-45E2F2D0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16E89-E38E-D0C8-C364-F1F3442BF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93817"/>
            <a:ext cx="9035473" cy="36831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F9A2A-76DE-E3D4-5245-317CD25B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C6FBF-AA26-B2EA-D50A-9E2FC8C7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A4F2-74D3-AE7C-07DE-DD0842A8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9DD9B-6984-2859-2D2E-B9D481BEE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D3799-F73C-F51D-946A-FC2ACFD0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7758-8DD0-B754-3EB4-52955761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7815F-96E3-3E07-0FDA-D54E9508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836F-8CB6-0B80-0A34-8141C0DF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1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3F9E-987E-1A77-6787-D3612271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6417-A300-E5CA-330C-EED731F5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17"/>
            <a:ext cx="9035473" cy="3683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3904-3D2E-E5C7-B414-0F4031D6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F4D4-7A77-53C6-234B-C44A79FB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41E90-2F47-3ED2-90AF-C21EDBCD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4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4C74-959F-E2D8-6EF0-EAD26F75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05E7B-9661-695C-AFED-637C0E799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B76D-C12F-2B65-0E36-E5F09723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551CB-25F2-73DC-721E-D191F0C6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E876-123F-AF57-A844-9440CF7E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8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B34A-D421-A661-15CE-57F90CCC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94F31-E0FA-6093-595C-3F7E11328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0D491-BFC9-F100-70D4-9CE33BA87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7CB90-4DB7-BDBB-8A7F-FBE92CB4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5FFB2-8B55-77DF-4140-C1309A06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B5DEC-9939-7A6A-EE63-F7145445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48AC-D03F-38B3-C063-4EAEB6BF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902DF-76AC-998E-8516-498F82CA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645B8-4BD0-394D-E608-CE360823A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1CA34-317F-8D2F-63FB-6D3B6DF5B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9427E-4F3E-DB05-B45A-D52704189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18C63-B2B7-4C36-38DD-3F8BEF88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06B58-FA0E-E1B9-53B1-DE614317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6157E-A8D6-8FC2-0D76-E5C061DE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BCE6-05A7-CBCC-4DA2-9FBE11FC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3ADFF-B61C-1C0D-0708-AB9767EF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B493D-C55F-3962-DD24-58EC571E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0DDA7-9520-D04D-CC1F-4C4C6439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4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2212C-D0F3-E6F9-9B61-2637ACFC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6CF8A-22B3-6AC1-E3F3-B1F8C861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30059-D815-1D89-5DCB-2AEACA3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01EC-532E-7C70-4AE8-35FE793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394D-CF62-E631-900F-B8C9544F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28518-0B9A-92D6-5440-73876E169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DFA74-1865-5D9B-0419-26D8AC89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D8011-1FD6-2B6A-3684-C3AA34A3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83997-6E48-CFAE-FDFD-73D80E64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2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DCD7-F8AA-EC14-B3D8-14659EC3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0AB6C-2D3E-4027-9FE1-5C3316B3F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0B026-3CF9-FA32-FED5-BB2121FF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C1C9B-01DC-E149-A021-C7DCD23F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5E94F-2AC1-4B09-7F33-3FAD06AF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90046-233A-405D-5FAC-048A88D3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9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26CECA-7507-59ED-1F74-7267AE39E54B}"/>
              </a:ext>
            </a:extLst>
          </p:cNvPr>
          <p:cNvSpPr/>
          <p:nvPr userDrawn="1"/>
        </p:nvSpPr>
        <p:spPr>
          <a:xfrm>
            <a:off x="286327" y="230909"/>
            <a:ext cx="11647055" cy="637309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logo for a company&#10;&#10;AI-generated content may be incorrect.">
            <a:extLst>
              <a:ext uri="{FF2B5EF4-FFF2-40B4-BE49-F238E27FC236}">
                <a16:creationId xmlns:a16="http://schemas.microsoft.com/office/drawing/2014/main" id="{E870D2A2-447F-D7D3-BE75-B19EF23AB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02" y="5122426"/>
            <a:ext cx="1542158" cy="13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9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BD20-2290-CC6F-BF1C-194DDB57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1664844"/>
            <a:ext cx="9144000" cy="2634892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Topic:8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Customer Service &amp; Dealing with People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51E56-B06F-3998-8F51-B6A9D674D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3754"/>
            <a:ext cx="9144000" cy="1655762"/>
          </a:xfrm>
        </p:spPr>
        <p:txBody>
          <a:bodyPr/>
          <a:lstStyle/>
          <a:p>
            <a:r>
              <a:rPr lang="en-GB" sz="4000" b="1" dirty="0">
                <a:solidFill>
                  <a:srgbClr val="0070C0"/>
                </a:solidFill>
              </a:rPr>
              <a:t>Learn how to speak politely and clearly with customers, colleagues, and the public at work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DFCAF-5E18-5A07-4426-C71D601BFCAB}"/>
              </a:ext>
            </a:extLst>
          </p:cNvPr>
          <p:cNvSpPr txBox="1"/>
          <p:nvPr/>
        </p:nvSpPr>
        <p:spPr>
          <a:xfrm>
            <a:off x="1524000" y="275164"/>
            <a:ext cx="99207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ESOL FOR JOB SEEKERS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09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A3649D-C9F1-EA66-B504-E353EA44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Customer Service Phrases – Practice</a:t>
            </a:r>
            <a:br>
              <a:rPr lang="en-GB" b="1" dirty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C8E5DD-E9C5-E2BD-0FA7-4513B5500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471"/>
            <a:ext cx="9035473" cy="4387491"/>
          </a:xfrm>
        </p:spPr>
        <p:txBody>
          <a:bodyPr/>
          <a:lstStyle/>
          <a:p>
            <a:pPr>
              <a:buNone/>
            </a:pPr>
            <a:r>
              <a:rPr lang="en-GB" sz="4000" dirty="0"/>
              <a:t>Learners repeat and practise in pairs: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“Hello, how can I help you?”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“I’ll check for you.”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“Sorry for the wait.”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“Thank you for your patience.”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“Have a nice day!”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72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F295-62D2-9D23-B10F-E19BB8D1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17" y="451322"/>
            <a:ext cx="5652683" cy="905597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+mj-lt"/>
              </a:rPr>
              <a:t>Pair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1EA06-A487-56A1-2954-EF7D7D5F2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598" y="2723533"/>
            <a:ext cx="10916920" cy="36831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400" dirty="0">
              <a:latin typeface="+mj-lt"/>
            </a:endParaRPr>
          </a:p>
          <a:p>
            <a:endParaRPr lang="en-GB" sz="5400" dirty="0">
              <a:latin typeface="+mj-lt"/>
            </a:endParaRPr>
          </a:p>
        </p:txBody>
      </p:sp>
      <p:pic>
        <p:nvPicPr>
          <p:cNvPr id="5" name="Picture 4" descr="A cartoon of two people sitting at a table&#10;&#10;AI-generated content may be incorrect.">
            <a:extLst>
              <a:ext uri="{FF2B5EF4-FFF2-40B4-BE49-F238E27FC236}">
                <a16:creationId xmlns:a16="http://schemas.microsoft.com/office/drawing/2014/main" id="{0FF48497-88D4-5F4F-736A-399F0FAD3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8474" r="12191" b="8590"/>
          <a:stretch>
            <a:fillRect/>
          </a:stretch>
        </p:blipFill>
        <p:spPr>
          <a:xfrm>
            <a:off x="9463022" y="358389"/>
            <a:ext cx="2376096" cy="2181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01A34-DCD1-F5EA-38D0-468CB2A65106}"/>
              </a:ext>
            </a:extLst>
          </p:cNvPr>
          <p:cNvSpPr txBox="1"/>
          <p:nvPr/>
        </p:nvSpPr>
        <p:spPr>
          <a:xfrm>
            <a:off x="529598" y="1356919"/>
            <a:ext cx="1000075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b="1" dirty="0"/>
              <a:t>Customer Scenarios</a:t>
            </a:r>
          </a:p>
          <a:p>
            <a:pPr>
              <a:buNone/>
            </a:pPr>
            <a:r>
              <a:rPr lang="en-GB" sz="3200" dirty="0"/>
              <a:t>🧑‍🤝‍🧑 </a:t>
            </a:r>
            <a:r>
              <a:rPr lang="en-GB" sz="3200" b="1" dirty="0"/>
              <a:t>Role-play with your partner</a:t>
            </a:r>
            <a:br>
              <a:rPr lang="en-GB" sz="3200" dirty="0"/>
            </a:br>
            <a:r>
              <a:rPr lang="en-GB" sz="3200" dirty="0"/>
              <a:t>One is the </a:t>
            </a:r>
            <a:r>
              <a:rPr lang="en-GB" sz="3200" b="1" dirty="0"/>
              <a:t>customer</a:t>
            </a:r>
            <a:r>
              <a:rPr lang="en-GB" sz="3200" dirty="0"/>
              <a:t>, one is the </a:t>
            </a:r>
            <a:r>
              <a:rPr lang="en-GB" sz="3200" b="1" dirty="0"/>
              <a:t>worker</a:t>
            </a:r>
            <a:r>
              <a:rPr lang="en-GB" sz="3200" dirty="0"/>
              <a:t>. Take turns.</a:t>
            </a:r>
          </a:p>
          <a:p>
            <a:pPr>
              <a:buNone/>
            </a:pPr>
            <a:r>
              <a:rPr lang="en-GB" sz="3200" dirty="0"/>
              <a:t>Situation examples: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A customer wants help finding something.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A customer is angry about a broken item.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A customer asks about a return.</a:t>
            </a:r>
          </a:p>
          <a:p>
            <a:r>
              <a:rPr lang="en-GB" sz="3200" dirty="0"/>
              <a:t>✅ </a:t>
            </a:r>
            <a:r>
              <a:rPr lang="en-GB" sz="3200" b="1" dirty="0">
                <a:solidFill>
                  <a:srgbClr val="0070C0"/>
                </a:solidFill>
              </a:rPr>
              <a:t>Encourage polite language like:</a:t>
            </a:r>
            <a:br>
              <a:rPr lang="en-GB" sz="3200" dirty="0"/>
            </a:br>
            <a:r>
              <a:rPr lang="en-GB" sz="3200" dirty="0"/>
              <a:t>“Can I help you?” / “I’m sorry about that.” / “One moment, please.”</a:t>
            </a:r>
          </a:p>
        </p:txBody>
      </p:sp>
    </p:spTree>
    <p:extLst>
      <p:ext uri="{BB962C8B-B14F-4D97-AF65-F5344CB8AC3E}">
        <p14:creationId xmlns:p14="http://schemas.microsoft.com/office/powerpoint/2010/main" val="3838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DDA3-C574-8B02-6310-21F1F8E8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8" y="470460"/>
            <a:ext cx="9918289" cy="935554"/>
          </a:xfrm>
        </p:spPr>
        <p:txBody>
          <a:bodyPr/>
          <a:lstStyle/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SAMPLE SITUATION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6F00-11AB-B9C7-3CC1-5983382F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9" y="1651819"/>
            <a:ext cx="9918289" cy="4080388"/>
          </a:xfrm>
        </p:spPr>
        <p:txBody>
          <a:bodyPr/>
          <a:lstStyle/>
          <a:p>
            <a:pPr>
              <a:buNone/>
            </a:pPr>
            <a:r>
              <a:rPr lang="en-GB" sz="4000" b="1" dirty="0"/>
              <a:t>🛒 Situation 1: A customer wants help finding something</a:t>
            </a:r>
          </a:p>
          <a:p>
            <a:pPr>
              <a:buNone/>
            </a:pPr>
            <a:r>
              <a:rPr lang="en-GB" sz="4000" b="1" dirty="0"/>
              <a:t>Customer:</a:t>
            </a:r>
            <a:br>
              <a:rPr lang="en-GB" sz="4000" dirty="0"/>
            </a:br>
            <a:r>
              <a:rPr lang="en-GB" sz="4000" dirty="0"/>
              <a:t>Excuse me, can you help me? I’m looking for rice. Where is it?</a:t>
            </a:r>
          </a:p>
          <a:p>
            <a:r>
              <a:rPr lang="en-GB" sz="4000" b="1" dirty="0"/>
              <a:t>Shop Assistant:</a:t>
            </a:r>
            <a:br>
              <a:rPr lang="en-GB" sz="4000" dirty="0"/>
            </a:br>
            <a:r>
              <a:rPr lang="en-GB" sz="4000" dirty="0"/>
              <a:t>Yes, of course. The rice is in aisle 3. I can show you.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23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2A9EE-0A66-F8A2-FD74-408ADE1F9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9400-FE58-A351-36A2-33D1190B0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8" y="470460"/>
            <a:ext cx="9918289" cy="935554"/>
          </a:xfrm>
        </p:spPr>
        <p:txBody>
          <a:bodyPr/>
          <a:lstStyle/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SAMPLE SITUATION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40FB7-8202-C1F6-8F13-4B98A7515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9" y="1651818"/>
            <a:ext cx="9918289" cy="4591665"/>
          </a:xfrm>
        </p:spPr>
        <p:txBody>
          <a:bodyPr/>
          <a:lstStyle/>
          <a:p>
            <a:pPr>
              <a:buNone/>
            </a:pPr>
            <a:r>
              <a:rPr lang="en-GB" sz="3600" b="1" dirty="0"/>
              <a:t>😠 Situation 2: A customer is angry about a broken item</a:t>
            </a:r>
          </a:p>
          <a:p>
            <a:pPr>
              <a:buNone/>
            </a:pPr>
            <a:r>
              <a:rPr lang="en-GB" sz="3600" b="1" dirty="0"/>
              <a:t>Customer:</a:t>
            </a:r>
            <a:br>
              <a:rPr lang="en-GB" sz="3600" dirty="0"/>
            </a:br>
            <a:r>
              <a:rPr lang="en-GB" sz="3600" dirty="0"/>
              <a:t>I bought this kettle yesterday. It doesn’t work! I’m very upset.</a:t>
            </a:r>
          </a:p>
          <a:p>
            <a:r>
              <a:rPr lang="en-GB" sz="3600" b="1" dirty="0"/>
              <a:t>Staff Member:</a:t>
            </a:r>
            <a:br>
              <a:rPr lang="en-GB" sz="3600" dirty="0"/>
            </a:br>
            <a:r>
              <a:rPr lang="en-GB" sz="3600" dirty="0"/>
              <a:t>I’m sorry to hear that. Do you have the receipt? We can replace it or give you a refund.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43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E9C96-91A9-AFA2-031F-A4E199FA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807A-8FFA-A5D8-3604-B047F97F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8" y="470460"/>
            <a:ext cx="9918289" cy="935554"/>
          </a:xfrm>
        </p:spPr>
        <p:txBody>
          <a:bodyPr/>
          <a:lstStyle/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SAMPLE SITUATION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B9C1B-1BB4-3958-68C4-A65425A1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9" y="1504334"/>
            <a:ext cx="9918289" cy="4883205"/>
          </a:xfrm>
        </p:spPr>
        <p:txBody>
          <a:bodyPr/>
          <a:lstStyle/>
          <a:p>
            <a:pPr>
              <a:buNone/>
            </a:pPr>
            <a:r>
              <a:rPr lang="en-GB" sz="4000" b="1" dirty="0"/>
              <a:t>🔁 Situation 3: A customer asks about a return</a:t>
            </a:r>
          </a:p>
          <a:p>
            <a:pPr>
              <a:buNone/>
            </a:pPr>
            <a:r>
              <a:rPr lang="en-GB" sz="4000" b="1" dirty="0"/>
              <a:t>Customer:</a:t>
            </a:r>
            <a:br>
              <a:rPr lang="en-GB" sz="4000" dirty="0"/>
            </a:br>
            <a:r>
              <a:rPr lang="en-GB" sz="4000" dirty="0"/>
              <a:t>Hi, I bought these shoes last week. They don’t fit. Can I return them?</a:t>
            </a:r>
          </a:p>
          <a:p>
            <a:r>
              <a:rPr lang="en-GB" sz="4000" b="1" dirty="0"/>
              <a:t>Staff Member:</a:t>
            </a:r>
            <a:br>
              <a:rPr lang="en-GB" sz="4000" dirty="0"/>
            </a:br>
            <a:r>
              <a:rPr lang="en-GB" sz="4000" dirty="0"/>
              <a:t>Yes, no problem. Do you have the receipt? We can offer a refund or exchange.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14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AB68-6F95-70DD-C136-78261862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859458"/>
            <a:ext cx="6199093" cy="905597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Group Discussion</a:t>
            </a:r>
            <a:br>
              <a:rPr lang="en-GB" sz="6000" b="1" dirty="0">
                <a:solidFill>
                  <a:srgbClr val="C00000"/>
                </a:solidFill>
              </a:rPr>
            </a:br>
            <a:endParaRPr lang="en-GB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5901-0605-FBC2-4817-5F121D3CE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20" y="2418799"/>
            <a:ext cx="10855960" cy="3976130"/>
          </a:xfrm>
        </p:spPr>
        <p:txBody>
          <a:bodyPr/>
          <a:lstStyle/>
          <a:p>
            <a:pPr>
              <a:buNone/>
            </a:pPr>
            <a:r>
              <a:rPr lang="en-GB" sz="4000" b="1" dirty="0"/>
              <a:t>Group Discussion – What Makes Good Service?</a:t>
            </a:r>
          </a:p>
          <a:p>
            <a:pPr>
              <a:buNone/>
            </a:pPr>
            <a:r>
              <a:rPr lang="en-GB" sz="4000" dirty="0"/>
              <a:t>🗣️ </a:t>
            </a:r>
            <a:r>
              <a:rPr lang="en-GB" sz="4000" b="1" dirty="0"/>
              <a:t>Talk together:</a:t>
            </a:r>
            <a:endParaRPr lang="en-GB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What do you like when you go shopping or to a restaurant?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Have you ever had bad service? What happened?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How do you show respect to customers?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D2DCFCDA-1B90-707A-CE32-B239AB8ED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8150" r="17734" b="8464"/>
          <a:stretch>
            <a:fillRect/>
          </a:stretch>
        </p:blipFill>
        <p:spPr>
          <a:xfrm>
            <a:off x="9940413" y="467637"/>
            <a:ext cx="1526518" cy="16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3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AC8E-2811-7EF3-0DF0-C11E9249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7" y="549117"/>
            <a:ext cx="8933873" cy="905597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Customer Service Quick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6FFC2-1D93-B995-02F6-5335FE38D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9035473" cy="4382221"/>
          </a:xfrm>
        </p:spPr>
        <p:txBody>
          <a:bodyPr/>
          <a:lstStyle/>
          <a:p>
            <a:r>
              <a:rPr lang="en-GB" sz="3200" b="1" dirty="0"/>
              <a:t>1. What do you say when a customer needs help?</a:t>
            </a:r>
            <a:br>
              <a:rPr lang="en-GB" sz="3200" dirty="0"/>
            </a:br>
            <a:r>
              <a:rPr lang="en-GB" sz="3200" dirty="0"/>
              <a:t>A. Go find it yourself</a:t>
            </a:r>
            <a:br>
              <a:rPr lang="en-GB" sz="3200" dirty="0"/>
            </a:br>
            <a:r>
              <a:rPr lang="en-GB" sz="3200" dirty="0"/>
              <a:t>B. I can help you</a:t>
            </a:r>
            <a:br>
              <a:rPr lang="en-GB" sz="3200" dirty="0"/>
            </a:br>
            <a:r>
              <a:rPr lang="en-GB" sz="3200" dirty="0"/>
              <a:t>C. I don’t know</a:t>
            </a:r>
          </a:p>
          <a:p>
            <a:endParaRPr lang="en-GB" sz="3200" dirty="0"/>
          </a:p>
          <a:p>
            <a:r>
              <a:rPr lang="en-GB" sz="3200" b="1" dirty="0"/>
              <a:t>2. A customer is angry. What should you do?</a:t>
            </a:r>
            <a:br>
              <a:rPr lang="en-GB" sz="3200" dirty="0"/>
            </a:br>
            <a:r>
              <a:rPr lang="en-GB" sz="3200" dirty="0"/>
              <a:t>A. Shout back</a:t>
            </a:r>
            <a:br>
              <a:rPr lang="en-GB" sz="3200" dirty="0"/>
            </a:br>
            <a:r>
              <a:rPr lang="en-GB" sz="3200" dirty="0"/>
              <a:t>B. Walk away</a:t>
            </a:r>
            <a:br>
              <a:rPr lang="en-GB" sz="3200" dirty="0"/>
            </a:br>
            <a:r>
              <a:rPr lang="en-GB" sz="3200" dirty="0"/>
              <a:t>C. Stay calm and listen</a:t>
            </a:r>
          </a:p>
        </p:txBody>
      </p:sp>
    </p:spTree>
    <p:extLst>
      <p:ext uri="{BB962C8B-B14F-4D97-AF65-F5344CB8AC3E}">
        <p14:creationId xmlns:p14="http://schemas.microsoft.com/office/powerpoint/2010/main" val="1703557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5F93A-E745-92A0-7992-4B2507DC1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CFBA-EFDE-F2CA-DBCD-EDA8BE05E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529453"/>
            <a:ext cx="8933873" cy="905597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Customer Service Quick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46396-EC00-BBC4-22AC-A1845BDB7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088329" cy="4382221"/>
          </a:xfrm>
        </p:spPr>
        <p:txBody>
          <a:bodyPr/>
          <a:lstStyle/>
          <a:p>
            <a:r>
              <a:rPr lang="en-GB" sz="3200" b="1" dirty="0"/>
              <a:t>3. Which phrase is polite?</a:t>
            </a:r>
            <a:br>
              <a:rPr lang="en-GB" sz="3200" dirty="0"/>
            </a:br>
            <a:r>
              <a:rPr lang="en-GB" sz="3200" dirty="0"/>
              <a:t>A. Wait!</a:t>
            </a:r>
            <a:br>
              <a:rPr lang="en-GB" sz="3200" dirty="0"/>
            </a:br>
            <a:r>
              <a:rPr lang="en-GB" sz="3200" dirty="0"/>
              <a:t>B. What do you want?</a:t>
            </a:r>
            <a:br>
              <a:rPr lang="en-GB" sz="3200" dirty="0"/>
            </a:br>
            <a:r>
              <a:rPr lang="en-GB" sz="3200" dirty="0"/>
              <a:t>C. How can I help you?</a:t>
            </a:r>
          </a:p>
          <a:p>
            <a:endParaRPr lang="en-GB" sz="3200" dirty="0"/>
          </a:p>
          <a:p>
            <a:r>
              <a:rPr lang="en-GB" sz="3200" b="1" dirty="0"/>
              <a:t>4. A customer wants to return something. What do you ask?</a:t>
            </a:r>
            <a:br>
              <a:rPr lang="en-GB" sz="3200" dirty="0"/>
            </a:br>
            <a:r>
              <a:rPr lang="en-GB" sz="3200" dirty="0"/>
              <a:t>A. Why?</a:t>
            </a:r>
            <a:br>
              <a:rPr lang="en-GB" sz="3200" dirty="0"/>
            </a:br>
            <a:r>
              <a:rPr lang="en-GB" sz="3200" dirty="0"/>
              <a:t>B. Do you have the receipt?</a:t>
            </a:r>
            <a:br>
              <a:rPr lang="en-GB" sz="3200" dirty="0"/>
            </a:br>
            <a:r>
              <a:rPr lang="en-GB" sz="3200" dirty="0"/>
              <a:t>C. What’s your name?</a:t>
            </a:r>
          </a:p>
        </p:txBody>
      </p:sp>
    </p:spTree>
    <p:extLst>
      <p:ext uri="{BB962C8B-B14F-4D97-AF65-F5344CB8AC3E}">
        <p14:creationId xmlns:p14="http://schemas.microsoft.com/office/powerpoint/2010/main" val="473722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DF07F-DB1F-3274-37B1-75940F8F6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6CD1-6FB4-D11F-8615-5ECB9E70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529453"/>
            <a:ext cx="8933873" cy="905597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Customer Service Quick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3770A-5A36-7ACB-A729-7E56FE133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49" y="1435050"/>
            <a:ext cx="11088329" cy="4975582"/>
          </a:xfrm>
        </p:spPr>
        <p:txBody>
          <a:bodyPr/>
          <a:lstStyle/>
          <a:p>
            <a:pPr>
              <a:buNone/>
            </a:pPr>
            <a:r>
              <a:rPr lang="en-GB" sz="3600" b="1" dirty="0"/>
              <a:t>5. A customer says thank you. What do you say?</a:t>
            </a:r>
            <a:br>
              <a:rPr lang="en-GB" sz="3600" dirty="0"/>
            </a:br>
            <a:r>
              <a:rPr lang="en-GB" sz="3600" dirty="0"/>
              <a:t>A. Ok</a:t>
            </a:r>
            <a:br>
              <a:rPr lang="en-GB" sz="3600" dirty="0"/>
            </a:br>
            <a:r>
              <a:rPr lang="en-GB" sz="3600" dirty="0"/>
              <a:t>B. Bye</a:t>
            </a:r>
            <a:br>
              <a:rPr lang="en-GB" sz="3600" dirty="0"/>
            </a:br>
            <a:r>
              <a:rPr lang="en-GB" sz="3600" dirty="0"/>
              <a:t>C. You’re welcome</a:t>
            </a:r>
          </a:p>
          <a:p>
            <a:pPr>
              <a:buNone/>
            </a:pPr>
            <a:endParaRPr lang="en-GB" sz="3600" dirty="0"/>
          </a:p>
          <a:p>
            <a:r>
              <a:rPr lang="en-GB" sz="3600" b="1" dirty="0"/>
              <a:t>6. What should you do if you don’t know the answer?</a:t>
            </a:r>
            <a:br>
              <a:rPr lang="en-GB" sz="3600" dirty="0"/>
            </a:br>
            <a:r>
              <a:rPr lang="en-GB" sz="3600" dirty="0"/>
              <a:t>A. Say nothing</a:t>
            </a:r>
            <a:br>
              <a:rPr lang="en-GB" sz="3600" dirty="0"/>
            </a:br>
            <a:r>
              <a:rPr lang="en-GB" sz="3600" dirty="0"/>
              <a:t>B. Ask a manager or colleague</a:t>
            </a:r>
            <a:br>
              <a:rPr lang="en-GB" sz="3600" dirty="0"/>
            </a:br>
            <a:r>
              <a:rPr lang="en-GB" sz="3600" dirty="0"/>
              <a:t>C. Guess</a:t>
            </a:r>
          </a:p>
        </p:txBody>
      </p:sp>
    </p:spTree>
    <p:extLst>
      <p:ext uri="{BB962C8B-B14F-4D97-AF65-F5344CB8AC3E}">
        <p14:creationId xmlns:p14="http://schemas.microsoft.com/office/powerpoint/2010/main" val="4046930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24F7-64C2-BAED-A2F4-5F23FCF6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46" y="579948"/>
            <a:ext cx="4390267" cy="905597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Homework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BD0858C-56AC-6250-4511-512927E77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4279" y="2045585"/>
            <a:ext cx="10390702" cy="46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GB" sz="4000" dirty="0"/>
              <a:t>📝 Write 5 polite customer service </a:t>
            </a:r>
          </a:p>
          <a:p>
            <a:pPr>
              <a:buNone/>
            </a:pPr>
            <a:r>
              <a:rPr lang="en-GB" sz="4000" dirty="0"/>
              <a:t>sentences.</a:t>
            </a:r>
          </a:p>
          <a:p>
            <a:pPr>
              <a:buFont typeface="+mj-lt"/>
              <a:buAutoNum type="arabicPeriod"/>
            </a:pPr>
            <a:r>
              <a:rPr lang="en-GB" sz="4000" b="1" dirty="0"/>
              <a:t>Think of </a:t>
            </a:r>
            <a:r>
              <a:rPr lang="en-GB" sz="4000" dirty="0"/>
              <a:t>one time you helped someone. Write 3 sentences about it.</a:t>
            </a:r>
          </a:p>
          <a:p>
            <a:pPr>
              <a:buFont typeface="+mj-lt"/>
              <a:buAutoNum type="arabicPeriod"/>
            </a:pPr>
            <a:r>
              <a:rPr lang="en-GB" sz="4000" b="1" dirty="0"/>
              <a:t>Optional: </a:t>
            </a:r>
            <a:r>
              <a:rPr lang="en-GB" sz="4000" dirty="0"/>
              <a:t>Ask someone at home to be your “customer” and practise a short role-play.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5" descr="A cartoon of a child writing on a book&#10;&#10;AI-generated content may be incorrect.">
            <a:extLst>
              <a:ext uri="{FF2B5EF4-FFF2-40B4-BE49-F238E27FC236}">
                <a16:creationId xmlns:a16="http://schemas.microsoft.com/office/drawing/2014/main" id="{85F18024-1C6F-E8B1-3408-8A104098B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t="8861" r="16044" b="8861"/>
          <a:stretch>
            <a:fillRect/>
          </a:stretch>
        </p:blipFill>
        <p:spPr>
          <a:xfrm>
            <a:off x="9144933" y="579948"/>
            <a:ext cx="2179834" cy="22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8BE0-C7B5-7E76-29E7-CCAC5752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</a:rPr>
              <a:t>Session Objectives</a:t>
            </a:r>
            <a:br>
              <a:rPr lang="en-GB" sz="5400" b="1" dirty="0">
                <a:solidFill>
                  <a:srgbClr val="0070C0"/>
                </a:solidFill>
              </a:rPr>
            </a:b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F13E6-5A19-41B3-B33A-B7401B6B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29" y="1972707"/>
            <a:ext cx="9898626" cy="4290441"/>
          </a:xfrm>
        </p:spPr>
        <p:txBody>
          <a:bodyPr/>
          <a:lstStyle/>
          <a:p>
            <a:pPr>
              <a:buNone/>
            </a:pPr>
            <a:r>
              <a:rPr lang="en-GB" sz="4000" dirty="0"/>
              <a:t>By the end of this session, you will be able to:</a:t>
            </a:r>
          </a:p>
          <a:p>
            <a:r>
              <a:rPr lang="en-GB" sz="4000" dirty="0"/>
              <a:t>✔ Understand what good customer service means</a:t>
            </a:r>
            <a:br>
              <a:rPr lang="en-GB" sz="4000" dirty="0"/>
            </a:br>
            <a:r>
              <a:rPr lang="en-GB" sz="4000" dirty="0"/>
              <a:t>✔ Learn useful customer service phrases</a:t>
            </a:r>
            <a:br>
              <a:rPr lang="en-GB" sz="4000" dirty="0"/>
            </a:br>
            <a:r>
              <a:rPr lang="en-GB" sz="4000" dirty="0"/>
              <a:t>✔ Practise polite and helpful communication</a:t>
            </a:r>
            <a:br>
              <a:rPr lang="en-GB" sz="4000" dirty="0"/>
            </a:br>
            <a:r>
              <a:rPr lang="en-GB" sz="4000" dirty="0"/>
              <a:t>✔ Respond to different situations with confidence</a:t>
            </a:r>
          </a:p>
        </p:txBody>
      </p:sp>
    </p:spTree>
    <p:extLst>
      <p:ext uri="{BB962C8B-B14F-4D97-AF65-F5344CB8AC3E}">
        <p14:creationId xmlns:p14="http://schemas.microsoft.com/office/powerpoint/2010/main" val="44414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810-FA5E-C263-E9C9-FB5FAE4F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155" y="381321"/>
            <a:ext cx="7080645" cy="137865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  <a:latin typeface="+mj-lt"/>
              </a:rPr>
              <a:t>Warm-Up Game – </a:t>
            </a:r>
            <a:br>
              <a:rPr lang="en-GB" sz="4800" b="1" dirty="0">
                <a:solidFill>
                  <a:srgbClr val="0070C0"/>
                </a:solidFill>
                <a:latin typeface="+mj-lt"/>
              </a:rPr>
            </a:br>
            <a:r>
              <a:rPr lang="en-GB" sz="4800" b="1" dirty="0">
                <a:solidFill>
                  <a:srgbClr val="0070C0"/>
                </a:solidFill>
              </a:rPr>
              <a:t>“Good or Bad Service?”</a:t>
            </a:r>
            <a:br>
              <a:rPr lang="en-GB" sz="48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2B28-EED6-979A-2891-4780348C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210280"/>
            <a:ext cx="9834880" cy="3956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b="1" dirty="0"/>
              <a:t>“Good or Bad Service?”</a:t>
            </a:r>
          </a:p>
          <a:p>
            <a:r>
              <a:rPr lang="en-GB" sz="3600" dirty="0"/>
              <a:t>🟢 Show short role-play text of customer service (good/bad).</a:t>
            </a:r>
            <a:br>
              <a:rPr lang="en-GB" sz="3600" dirty="0"/>
            </a:br>
            <a:r>
              <a:rPr lang="en-GB" sz="3600" dirty="0"/>
              <a:t>👥 Learners say: “Good service” or “Bad service” and explain why.</a:t>
            </a:r>
            <a:br>
              <a:rPr lang="en-GB" sz="3600" dirty="0"/>
            </a:br>
            <a:r>
              <a:rPr lang="en-GB" sz="3600" dirty="0"/>
              <a:t>🗣 Prompt phrases: “They are smiling,” “They are rude,” “He is helpful.”</a:t>
            </a:r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E3ADB-5736-3746-E9C3-12AA1D9A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45" y="381321"/>
            <a:ext cx="3031039" cy="163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83953-9839-0241-06F9-F11EB527B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4334-4041-51A5-90BE-4EDBE1D0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155" y="381321"/>
            <a:ext cx="7080645" cy="137865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  <a:latin typeface="+mj-lt"/>
              </a:rPr>
              <a:t>Warm-Up Game – </a:t>
            </a:r>
            <a:br>
              <a:rPr lang="en-GB" sz="4800" b="1" dirty="0">
                <a:solidFill>
                  <a:srgbClr val="0070C0"/>
                </a:solidFill>
                <a:latin typeface="+mj-lt"/>
              </a:rPr>
            </a:br>
            <a:r>
              <a:rPr lang="en-GB" sz="4800" b="1" dirty="0">
                <a:solidFill>
                  <a:srgbClr val="0070C0"/>
                </a:solidFill>
              </a:rPr>
              <a:t>“Good or Bad Service?”</a:t>
            </a:r>
            <a:br>
              <a:rPr lang="en-GB" sz="48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20555-D79A-4931-C671-BD8353F34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210280"/>
            <a:ext cx="9834880" cy="3956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4000" b="1" dirty="0">
                <a:solidFill>
                  <a:srgbClr val="7030A0"/>
                </a:solidFill>
              </a:rPr>
              <a:t>Role-Play Clip 1:</a:t>
            </a:r>
          </a:p>
          <a:p>
            <a:pPr marL="0" indent="0">
              <a:buNone/>
            </a:pPr>
            <a:r>
              <a:rPr lang="en-GB" sz="4000" b="1" dirty="0"/>
              <a:t>Customer:</a:t>
            </a:r>
            <a:r>
              <a:rPr lang="en-GB" sz="4000" dirty="0"/>
              <a:t> Hello, can you help me, please?</a:t>
            </a:r>
            <a:br>
              <a:rPr lang="en-GB" sz="4000" dirty="0"/>
            </a:br>
            <a:r>
              <a:rPr lang="en-GB" sz="4000" b="1" dirty="0"/>
              <a:t>Staff (smiling):</a:t>
            </a:r>
            <a:r>
              <a:rPr lang="en-GB" sz="4000" dirty="0"/>
              <a:t> Of course! What do you need help with?</a:t>
            </a:r>
            <a:br>
              <a:rPr lang="en-GB" sz="4000" dirty="0"/>
            </a:br>
            <a:r>
              <a:rPr lang="en-GB" sz="4000" b="1" dirty="0"/>
              <a:t>Customer:</a:t>
            </a:r>
            <a:r>
              <a:rPr lang="en-GB" sz="4000" dirty="0"/>
              <a:t> I’m looking for bread.</a:t>
            </a:r>
            <a:br>
              <a:rPr lang="en-GB" sz="4000" dirty="0"/>
            </a:br>
            <a:r>
              <a:rPr lang="en-GB" sz="4000" b="1" dirty="0"/>
              <a:t>Staff:</a:t>
            </a:r>
            <a:r>
              <a:rPr lang="en-GB" sz="4000" dirty="0"/>
              <a:t> Aisle 3, on the left. Let me show you.</a:t>
            </a:r>
          </a:p>
          <a:p>
            <a:pPr marL="0" indent="0" algn="ctr">
              <a:buNone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Good or Bad Service?</a:t>
            </a:r>
            <a:endParaRPr lang="en-GB" sz="4000" dirty="0"/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398FF-EA6A-C2C6-296E-F7459E226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45" y="381321"/>
            <a:ext cx="3031039" cy="163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6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3EF1A-907F-4B21-50EE-94343CFD5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F1B3-504A-1C97-B306-5744B756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155" y="381321"/>
            <a:ext cx="7080645" cy="137865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  <a:latin typeface="+mj-lt"/>
              </a:rPr>
              <a:t>Warm-Up Game – </a:t>
            </a:r>
            <a:br>
              <a:rPr lang="en-GB" sz="4800" b="1" dirty="0">
                <a:solidFill>
                  <a:srgbClr val="0070C0"/>
                </a:solidFill>
                <a:latin typeface="+mj-lt"/>
              </a:rPr>
            </a:br>
            <a:r>
              <a:rPr lang="en-GB" sz="4800" b="1" dirty="0">
                <a:solidFill>
                  <a:srgbClr val="0070C0"/>
                </a:solidFill>
              </a:rPr>
              <a:t>“Good or Bad Service?”</a:t>
            </a:r>
            <a:br>
              <a:rPr lang="en-GB" sz="48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17CBB-32F1-FE6D-1574-4F972624A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210280"/>
            <a:ext cx="9834880" cy="3956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4000" b="1" dirty="0">
                <a:solidFill>
                  <a:srgbClr val="7030A0"/>
                </a:solidFill>
              </a:rPr>
              <a:t>Role-Play Clip 2:</a:t>
            </a:r>
          </a:p>
          <a:p>
            <a:pPr marL="0" indent="0">
              <a:buNone/>
            </a:pPr>
            <a:r>
              <a:rPr lang="en-GB" sz="3600" b="1" dirty="0"/>
              <a:t>Customer:</a:t>
            </a:r>
            <a:r>
              <a:rPr lang="en-GB" sz="3600" dirty="0"/>
              <a:t> Excuse me, is this till open?</a:t>
            </a:r>
            <a:br>
              <a:rPr lang="en-GB" sz="3600" dirty="0"/>
            </a:br>
            <a:r>
              <a:rPr lang="en-GB" sz="3600" b="1" dirty="0"/>
              <a:t>Staff (shrugging, looking bored):</a:t>
            </a:r>
            <a:r>
              <a:rPr lang="en-GB" sz="3600" dirty="0"/>
              <a:t> Yeah, whatever. Put your stuff here.</a:t>
            </a:r>
            <a:br>
              <a:rPr lang="en-GB" sz="3600" dirty="0"/>
            </a:br>
            <a:r>
              <a:rPr lang="en-GB" sz="3600" b="1" dirty="0"/>
              <a:t>Customer:</a:t>
            </a:r>
            <a:r>
              <a:rPr lang="en-GB" sz="3600" dirty="0"/>
              <a:t> Can I pay by card?</a:t>
            </a:r>
            <a:br>
              <a:rPr lang="en-GB" sz="3600" dirty="0"/>
            </a:br>
            <a:r>
              <a:rPr lang="en-GB" sz="3600" b="1" dirty="0"/>
              <a:t>Staff:</a:t>
            </a:r>
            <a:r>
              <a:rPr lang="en-GB" sz="3600" dirty="0"/>
              <a:t> If you want.</a:t>
            </a:r>
          </a:p>
          <a:p>
            <a:pPr marL="0" indent="0" algn="ctr">
              <a:buNone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Good or Bad Service?</a:t>
            </a:r>
            <a:endParaRPr lang="en-GB" sz="4000" dirty="0"/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17156-DDF3-584D-FA2B-8FDA707E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45" y="381321"/>
            <a:ext cx="3031039" cy="163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3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841B5-3434-8F52-3F7F-2E8D885D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2A35-69EE-2269-3A12-1802F8EF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155" y="381321"/>
            <a:ext cx="7080645" cy="137865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  <a:latin typeface="+mj-lt"/>
              </a:rPr>
              <a:t>Warm-Up Game – </a:t>
            </a:r>
            <a:br>
              <a:rPr lang="en-GB" sz="4800" b="1" dirty="0">
                <a:solidFill>
                  <a:srgbClr val="0070C0"/>
                </a:solidFill>
                <a:latin typeface="+mj-lt"/>
              </a:rPr>
            </a:br>
            <a:r>
              <a:rPr lang="en-GB" sz="4800" b="1" dirty="0">
                <a:solidFill>
                  <a:srgbClr val="0070C0"/>
                </a:solidFill>
              </a:rPr>
              <a:t>“Good or Bad Service?”</a:t>
            </a:r>
            <a:br>
              <a:rPr lang="en-GB" sz="48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D0B35-6561-A91E-0995-2A854805F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210280"/>
            <a:ext cx="9834880" cy="3956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b="1" dirty="0">
                <a:solidFill>
                  <a:srgbClr val="7030A0"/>
                </a:solidFill>
              </a:rPr>
              <a:t>Role-Play Clip 3:</a:t>
            </a:r>
          </a:p>
          <a:p>
            <a:pPr marL="0" indent="0">
              <a:buNone/>
            </a:pPr>
            <a:r>
              <a:rPr lang="en-GB" sz="3200" b="1" dirty="0"/>
              <a:t>Customer:</a:t>
            </a:r>
            <a:r>
              <a:rPr lang="en-GB" sz="3200" dirty="0"/>
              <a:t> Hi, I have a question about my delivery.</a:t>
            </a:r>
            <a:br>
              <a:rPr lang="en-GB" sz="3200" dirty="0"/>
            </a:br>
            <a:r>
              <a:rPr lang="en-GB" sz="3200" b="1" dirty="0"/>
              <a:t>Staff:</a:t>
            </a:r>
            <a:r>
              <a:rPr lang="en-GB" sz="3200" dirty="0"/>
              <a:t> I’m happy to help. Can I take your order number?</a:t>
            </a:r>
            <a:br>
              <a:rPr lang="en-GB" sz="3200" dirty="0"/>
            </a:br>
            <a:r>
              <a:rPr lang="en-GB" sz="3200" b="1" dirty="0"/>
              <a:t>Customer:</a:t>
            </a:r>
            <a:r>
              <a:rPr lang="en-GB" sz="3200" dirty="0"/>
              <a:t> Yes, it’s 112345.</a:t>
            </a:r>
            <a:br>
              <a:rPr lang="en-GB" sz="3200" dirty="0"/>
            </a:br>
            <a:r>
              <a:rPr lang="en-GB" sz="3200" b="1" dirty="0"/>
              <a:t>Staff:</a:t>
            </a:r>
            <a:r>
              <a:rPr lang="en-GB" sz="3200" dirty="0"/>
              <a:t> Thank you. One moment please… Your order will arrive tomorrow. </a:t>
            </a:r>
          </a:p>
          <a:p>
            <a:pPr marL="0" indent="0" algn="ctr">
              <a:buNone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Good or Bad Service?</a:t>
            </a:r>
            <a:endParaRPr lang="en-GB" sz="4000" dirty="0"/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A9E73-6839-60E2-FC29-3863D8BEF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45" y="381321"/>
            <a:ext cx="3031039" cy="163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2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62535-C5C3-3A74-4BEE-BB08E8E8F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3FF5-2A80-2648-6B7D-44999E75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155" y="381321"/>
            <a:ext cx="7080645" cy="137865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  <a:latin typeface="+mj-lt"/>
              </a:rPr>
              <a:t>Warm-Up Game – </a:t>
            </a:r>
            <a:br>
              <a:rPr lang="en-GB" sz="4800" b="1" dirty="0">
                <a:solidFill>
                  <a:srgbClr val="0070C0"/>
                </a:solidFill>
                <a:latin typeface="+mj-lt"/>
              </a:rPr>
            </a:br>
            <a:r>
              <a:rPr lang="en-GB" sz="4800" b="1" dirty="0">
                <a:solidFill>
                  <a:srgbClr val="0070C0"/>
                </a:solidFill>
              </a:rPr>
              <a:t>“Good or Bad Service?”</a:t>
            </a:r>
            <a:br>
              <a:rPr lang="en-GB" sz="48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74D61-D0EA-1C14-675E-073107BA4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016774"/>
            <a:ext cx="9834880" cy="41503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GB" sz="40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4600" b="1" dirty="0">
                <a:solidFill>
                  <a:srgbClr val="7030A0"/>
                </a:solidFill>
              </a:rPr>
              <a:t>Role-Play Clip 4:</a:t>
            </a:r>
          </a:p>
          <a:p>
            <a:pPr marL="0" indent="0">
              <a:buNone/>
            </a:pPr>
            <a:r>
              <a:rPr lang="en-GB" sz="4600" b="1" dirty="0"/>
              <a:t>Customer:</a:t>
            </a:r>
            <a:r>
              <a:rPr lang="en-GB" sz="4600" dirty="0"/>
              <a:t> Hello? Excuse me?</a:t>
            </a:r>
            <a:br>
              <a:rPr lang="en-GB" sz="4600" dirty="0"/>
            </a:br>
            <a:r>
              <a:rPr lang="en-GB" sz="4600" b="1" dirty="0"/>
              <a:t>Staff:</a:t>
            </a:r>
            <a:r>
              <a:rPr lang="en-GB" sz="4600" dirty="0"/>
              <a:t> (on phone, chatting with friend, ignores customer)</a:t>
            </a:r>
            <a:br>
              <a:rPr lang="en-GB" sz="4600" dirty="0"/>
            </a:br>
            <a:r>
              <a:rPr lang="en-GB" sz="4600" b="1" dirty="0"/>
              <a:t>Customer:</a:t>
            </a:r>
            <a:r>
              <a:rPr lang="en-GB" sz="4600" dirty="0"/>
              <a:t> I just need help.</a:t>
            </a:r>
            <a:br>
              <a:rPr lang="en-GB" sz="4600" dirty="0"/>
            </a:br>
            <a:r>
              <a:rPr lang="en-GB" sz="4600" b="1" dirty="0"/>
              <a:t>Staff:</a:t>
            </a:r>
            <a:r>
              <a:rPr lang="en-GB" sz="4600" dirty="0"/>
              <a:t> (sighs) Can’t you wait? </a:t>
            </a:r>
          </a:p>
          <a:p>
            <a:pPr marL="0" indent="0">
              <a:buNone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b="1" dirty="0">
              <a:solidFill>
                <a:srgbClr val="0070C0"/>
              </a:solidFill>
              <a:latin typeface="Times New Roman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kumimoji="0" lang="en-GB" sz="6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Good or Bad Service?</a:t>
            </a:r>
            <a:endParaRPr lang="en-GB" sz="6200" dirty="0"/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34FE3-2DE3-78E0-A22B-7BD4EA7A6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45" y="381321"/>
            <a:ext cx="3031039" cy="163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8C69B-4B31-74B9-FFAC-88DFF7731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6B1F-0036-EC64-D7A5-F9ABB9B9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155" y="381321"/>
            <a:ext cx="7080645" cy="137865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  <a:latin typeface="+mj-lt"/>
              </a:rPr>
              <a:t>Warm-Up Game – </a:t>
            </a:r>
            <a:br>
              <a:rPr lang="en-GB" sz="4800" b="1" dirty="0">
                <a:solidFill>
                  <a:srgbClr val="0070C0"/>
                </a:solidFill>
                <a:latin typeface="+mj-lt"/>
              </a:rPr>
            </a:br>
            <a:r>
              <a:rPr lang="en-GB" sz="4800" b="1" dirty="0">
                <a:solidFill>
                  <a:srgbClr val="0070C0"/>
                </a:solidFill>
              </a:rPr>
              <a:t>“Good or Bad Service?”</a:t>
            </a:r>
            <a:br>
              <a:rPr lang="en-GB" sz="48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0070C0"/>
                </a:solidFill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A241D-A8DE-0D9C-0C23-638C7CEAC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016774"/>
            <a:ext cx="9834880" cy="41503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sz="40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4600" b="1" dirty="0">
                <a:solidFill>
                  <a:srgbClr val="7030A0"/>
                </a:solidFill>
              </a:rPr>
              <a:t>Role-Play Clip 5:</a:t>
            </a:r>
          </a:p>
          <a:p>
            <a:pPr marL="0" indent="0">
              <a:buNone/>
            </a:pPr>
            <a:r>
              <a:rPr lang="en-GB" sz="3600" b="1" dirty="0"/>
              <a:t>Customer:</a:t>
            </a:r>
            <a:r>
              <a:rPr lang="en-GB" sz="3600" dirty="0"/>
              <a:t> This product is broken.</a:t>
            </a:r>
            <a:br>
              <a:rPr lang="en-GB" sz="3600" dirty="0"/>
            </a:br>
            <a:r>
              <a:rPr lang="en-GB" sz="3600" b="1" dirty="0"/>
              <a:t>Staff:</a:t>
            </a:r>
            <a:r>
              <a:rPr lang="en-GB" sz="3600" dirty="0"/>
              <a:t> Oh no! I’m really sorry. Let me replace it for you.</a:t>
            </a:r>
            <a:br>
              <a:rPr lang="en-GB" sz="3600" dirty="0"/>
            </a:br>
            <a:r>
              <a:rPr lang="en-GB" sz="3600" b="1" dirty="0"/>
              <a:t>Customer:</a:t>
            </a:r>
            <a:r>
              <a:rPr lang="en-GB" sz="3600" dirty="0"/>
              <a:t> Thank you.</a:t>
            </a:r>
            <a:br>
              <a:rPr lang="en-GB" sz="3600" dirty="0"/>
            </a:br>
            <a:r>
              <a:rPr lang="en-GB" sz="3600" b="1" dirty="0"/>
              <a:t>Staff:</a:t>
            </a:r>
            <a:r>
              <a:rPr lang="en-GB" sz="3600" dirty="0"/>
              <a:t> I’ll do it quickly. Thank you for telling us.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b="1" dirty="0">
              <a:solidFill>
                <a:srgbClr val="0070C0"/>
              </a:solidFill>
              <a:latin typeface="Times New Roman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kumimoji="0" lang="en-GB" sz="6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Good or Bad Service?</a:t>
            </a:r>
            <a:endParaRPr lang="en-GB" sz="6200" dirty="0"/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F1494-9DEF-A27B-57BF-7AA271C2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45" y="381321"/>
            <a:ext cx="3031039" cy="163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2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1DF4-2516-5764-48BF-AAA45C8C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>
                <a:solidFill>
                  <a:srgbClr val="0070C0"/>
                </a:solidFill>
              </a:rPr>
              <a:t>Key Vocabulary and Phrases</a:t>
            </a:r>
            <a:br>
              <a:rPr lang="en-GB" b="1" dirty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D75A-F935-37A2-A22D-8ED551512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387" y="1988344"/>
            <a:ext cx="5157787" cy="36845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Customer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Polite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Rude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Please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Thank you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5E748-54EE-2F98-9024-91617E1C3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8006" y="1988344"/>
            <a:ext cx="5183188" cy="3684588"/>
          </a:xfrm>
        </p:spPr>
        <p:txBody>
          <a:bodyPr/>
          <a:lstStyle/>
          <a:p>
            <a:r>
              <a:rPr lang="en-GB" sz="4000" dirty="0"/>
              <a:t>Can I help you?</a:t>
            </a:r>
          </a:p>
          <a:p>
            <a:r>
              <a:rPr lang="en-GB" sz="4000" dirty="0"/>
              <a:t>I’m sorry</a:t>
            </a:r>
          </a:p>
          <a:p>
            <a:r>
              <a:rPr lang="en-GB" sz="4000" dirty="0"/>
              <a:t>Just a moment</a:t>
            </a:r>
          </a:p>
          <a:p>
            <a:r>
              <a:rPr lang="en-GB" sz="4000" dirty="0"/>
              <a:t>I’ll find someone to help you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75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1081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Office Theme</vt:lpstr>
      <vt:lpstr>Topic:8 Customer Service &amp; Dealing with People</vt:lpstr>
      <vt:lpstr>Session Objectives </vt:lpstr>
      <vt:lpstr>Warm-Up Game –  “Good or Bad Service?”   </vt:lpstr>
      <vt:lpstr>Warm-Up Game –  “Good or Bad Service?”   </vt:lpstr>
      <vt:lpstr>Warm-Up Game –  “Good or Bad Service?”   </vt:lpstr>
      <vt:lpstr>Warm-Up Game –  “Good or Bad Service?”   </vt:lpstr>
      <vt:lpstr>Warm-Up Game –  “Good or Bad Service?”   </vt:lpstr>
      <vt:lpstr>Warm-Up Game –  “Good or Bad Service?”   </vt:lpstr>
      <vt:lpstr>Key Vocabulary and Phrases </vt:lpstr>
      <vt:lpstr>Customer Service Phrases – Practice </vt:lpstr>
      <vt:lpstr>Pair Discussion</vt:lpstr>
      <vt:lpstr>SAMPLE SITUATION EXAMPLES</vt:lpstr>
      <vt:lpstr>SAMPLE SITUATION EXAMPLES</vt:lpstr>
      <vt:lpstr>SAMPLE SITUATION EXAMPLES</vt:lpstr>
      <vt:lpstr>Group Discussion </vt:lpstr>
      <vt:lpstr>Customer Service Quick Quiz</vt:lpstr>
      <vt:lpstr>Customer Service Quick Quiz</vt:lpstr>
      <vt:lpstr>Customer Service Quick Quiz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Shama Qurashi</dc:creator>
  <cp:lastModifiedBy>Shama Qurashi</cp:lastModifiedBy>
  <cp:revision>12</cp:revision>
  <dcterms:created xsi:type="dcterms:W3CDTF">2025-06-03T17:54:40Z</dcterms:created>
  <dcterms:modified xsi:type="dcterms:W3CDTF">2025-07-03T20:13:41Z</dcterms:modified>
</cp:coreProperties>
</file>