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23" r:id="rId3"/>
    <p:sldId id="1206" r:id="rId4"/>
    <p:sldId id="1196" r:id="rId5"/>
    <p:sldId id="1162" r:id="rId6"/>
    <p:sldId id="1197" r:id="rId7"/>
    <p:sldId id="1198" r:id="rId8"/>
    <p:sldId id="1207" r:id="rId9"/>
    <p:sldId id="1199" r:id="rId10"/>
    <p:sldId id="1208" r:id="rId11"/>
    <p:sldId id="1195" r:id="rId12"/>
    <p:sldId id="1209" r:id="rId13"/>
    <p:sldId id="1211" r:id="rId14"/>
    <p:sldId id="1212" r:id="rId15"/>
    <p:sldId id="1213" r:id="rId16"/>
    <p:sldId id="1214" r:id="rId17"/>
    <p:sldId id="1215" r:id="rId18"/>
    <p:sldId id="1216" r:id="rId19"/>
    <p:sldId id="1217" r:id="rId20"/>
    <p:sldId id="1218" r:id="rId21"/>
    <p:sldId id="1219" r:id="rId22"/>
    <p:sldId id="1220" r:id="rId23"/>
    <p:sldId id="1221" r:id="rId24"/>
    <p:sldId id="119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4" autoAdjust="0"/>
    <p:restoredTop sz="94660"/>
  </p:normalViewPr>
  <p:slideViewPr>
    <p:cSldViewPr snapToGrid="0">
      <p:cViewPr varScale="1">
        <p:scale>
          <a:sx n="74" d="100"/>
          <a:sy n="74" d="100"/>
        </p:scale>
        <p:origin x="81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2555-DE9B-AEEF-759C-2756ABD6E25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6073D8E-F493-DC81-B589-B60A0C86E14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1D142-6015-ED63-7C15-538C1827028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5" name="Footer Placeholder 4">
            <a:extLst>
              <a:ext uri="{FF2B5EF4-FFF2-40B4-BE49-F238E27FC236}">
                <a16:creationId xmlns:a16="http://schemas.microsoft.com/office/drawing/2014/main" id="{83FEE2CE-4C8F-9DA8-2698-2AA93431C14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B9191B2-CA80-E29F-35EB-F1597201333E}"/>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61469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7687E-86C6-018B-B4E3-45E2F2D02911}"/>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016E89-E38E-D0C8-C364-F1F3442BF9C2}"/>
              </a:ext>
            </a:extLst>
          </p:cNvPr>
          <p:cNvSpPr>
            <a:spLocks noGrp="1"/>
          </p:cNvSpPr>
          <p:nvPr>
            <p:ph type="body" orient="vert" idx="1"/>
          </p:nvPr>
        </p:nvSpPr>
        <p:spPr>
          <a:xfrm>
            <a:off x="838200" y="2493817"/>
            <a:ext cx="9035473" cy="368314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DF9A2A-76DE-E3D4-5245-317CD25B477E}"/>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5" name="Footer Placeholder 4">
            <a:extLst>
              <a:ext uri="{FF2B5EF4-FFF2-40B4-BE49-F238E27FC236}">
                <a16:creationId xmlns:a16="http://schemas.microsoft.com/office/drawing/2014/main" id="{383C6FBF-AA26-B2EA-D50A-9E2FC8C70F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D37A4F2-74D3-AE7C-07DE-DD0842A81F35}"/>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2987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59DD9B-6984-2859-2D2E-B9D481BEE3B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7D3799-F73C-F51D-946A-FC2ACFD0FD6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F97758-8DD0-B754-3EB4-5295576193AB}"/>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5" name="Footer Placeholder 4">
            <a:extLst>
              <a:ext uri="{FF2B5EF4-FFF2-40B4-BE49-F238E27FC236}">
                <a16:creationId xmlns:a16="http://schemas.microsoft.com/office/drawing/2014/main" id="{00D7815F-96E3-3E07-0FDA-D54E95082D8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EB836F-8CB6-0B80-0A34-8141C0DF2432}"/>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6691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3F9E-987E-1A77-6787-D36122713FE0}"/>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8386417-A300-E5CA-330C-EED731F50A16}"/>
              </a:ext>
            </a:extLst>
          </p:cNvPr>
          <p:cNvSpPr>
            <a:spLocks noGrp="1"/>
          </p:cNvSpPr>
          <p:nvPr>
            <p:ph idx="1"/>
          </p:nvPr>
        </p:nvSpPr>
        <p:spPr>
          <a:xfrm>
            <a:off x="838200" y="2493817"/>
            <a:ext cx="9035473" cy="368314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2D3904-3D2E-E5C7-B414-0F4031D61C76}"/>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5" name="Footer Placeholder 4">
            <a:extLst>
              <a:ext uri="{FF2B5EF4-FFF2-40B4-BE49-F238E27FC236}">
                <a16:creationId xmlns:a16="http://schemas.microsoft.com/office/drawing/2014/main" id="{FF7BF4D4-7A77-53C6-234B-C44A79FBEA3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D541E90-2F47-3ED2-90AF-C21EDBCDCE6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134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D4C74-959F-E2D8-6EF0-EAD26F75560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305E7B-9661-695C-AFED-637C0E7994F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FBB76D-C12F-2B65-0E36-E5F09723D8B5}"/>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5" name="Footer Placeholder 4">
            <a:extLst>
              <a:ext uri="{FF2B5EF4-FFF2-40B4-BE49-F238E27FC236}">
                <a16:creationId xmlns:a16="http://schemas.microsoft.com/office/drawing/2014/main" id="{538551CB-25F2-73DC-721E-D191F0C6B8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A41E876-123F-AF57-A844-9440CF7E9678}"/>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48298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B34A-D421-A661-15CE-57F90CCC36C2}"/>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6494F31-E0FA-6093-595C-3F7E11328CE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A0D491-BFC9-F100-70D4-9CE33BA8788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F7CB90-4DB7-BDBB-8A7F-FBE92CB4C9FF}"/>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6" name="Footer Placeholder 5">
            <a:extLst>
              <a:ext uri="{FF2B5EF4-FFF2-40B4-BE49-F238E27FC236}">
                <a16:creationId xmlns:a16="http://schemas.microsoft.com/office/drawing/2014/main" id="{C365FFB2-8B55-77DF-4140-C1309A06488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94B5DEC-9939-7A6A-EE63-F714544539A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3098478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348AC-D03F-38B3-C063-4EAEB6BF9E1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D902DF-76AC-998E-8516-498F82CA4AB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645B8-4BD0-394D-E608-CE360823A52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41CA34-317F-8D2F-63FB-6D3B6DF5BD5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E9427E-4F3E-DB05-B45A-D52704189E7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E18C63-B2B7-4C36-38DD-3F8BEF88B64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8" name="Footer Placeholder 7">
            <a:extLst>
              <a:ext uri="{FF2B5EF4-FFF2-40B4-BE49-F238E27FC236}">
                <a16:creationId xmlns:a16="http://schemas.microsoft.com/office/drawing/2014/main" id="{58B06B58-FA0E-E1B9-53B1-DE61431795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60F6157E-A8D6-8FC2-0D76-E5C061DE2217}"/>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7253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BCE6-05A7-CBCC-4DA2-9FBE11FCFA74}"/>
              </a:ext>
            </a:extLst>
          </p:cNvPr>
          <p:cNvSpPr>
            <a:spLocks noGrp="1"/>
          </p:cNvSpPr>
          <p:nvPr>
            <p:ph type="title"/>
          </p:nvPr>
        </p:nvSpPr>
        <p:spPr>
          <a:xfrm>
            <a:off x="838200" y="785091"/>
            <a:ext cx="8933873" cy="905597"/>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B3ADFF-B61C-1C0D-0708-AB9767EF1972}"/>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4" name="Footer Placeholder 3">
            <a:extLst>
              <a:ext uri="{FF2B5EF4-FFF2-40B4-BE49-F238E27FC236}">
                <a16:creationId xmlns:a16="http://schemas.microsoft.com/office/drawing/2014/main" id="{330B493D-C55F-3962-DD24-58EC571E0B1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6710DDA7-9520-D04D-CC1F-4C4C6439339C}"/>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939244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72212C-D0F3-E6F9-9B61-2637ACFCBC27}"/>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3" name="Footer Placeholder 2">
            <a:extLst>
              <a:ext uri="{FF2B5EF4-FFF2-40B4-BE49-F238E27FC236}">
                <a16:creationId xmlns:a16="http://schemas.microsoft.com/office/drawing/2014/main" id="{3A46CF8A-22B3-6AC1-E3F3-B1F8C861CCE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3030059-D815-1D89-5DCB-2AEACA3584CB}"/>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48105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01EC-532E-7C70-4AE8-35FE7938B72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853394D-CF62-E631-900F-B8C9544F6AA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BA28518-0B9A-92D6-5440-73876E1690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ADFA74-1865-5D9B-0419-26D8AC893BB1}"/>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6" name="Footer Placeholder 5">
            <a:extLst>
              <a:ext uri="{FF2B5EF4-FFF2-40B4-BE49-F238E27FC236}">
                <a16:creationId xmlns:a16="http://schemas.microsoft.com/office/drawing/2014/main" id="{BBBD8011-1FD6-2B6A-3684-C3AA34A3D0E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C2C83997-6E48-CFAE-FDFD-73D80E646DD4}"/>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2596925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DCD7-F8AA-EC14-B3D8-14659EC342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F00AB6C-2D3E-4027-9FE1-5C3316B3FB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00B026-3CF9-FA32-FED5-BB2121FF9DF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AC1C9B-01DC-E149-A021-C7DCD23F456C}"/>
              </a:ext>
            </a:extLst>
          </p:cNvPr>
          <p:cNvSpPr>
            <a:spLocks noGrp="1"/>
          </p:cNvSpPr>
          <p:nvPr>
            <p:ph type="dt" sz="half" idx="10"/>
          </p:nvPr>
        </p:nvSpPr>
        <p:spPr>
          <a:xfrm>
            <a:off x="838200" y="6356350"/>
            <a:ext cx="2743200" cy="365125"/>
          </a:xfrm>
          <a:prstGeom prst="rect">
            <a:avLst/>
          </a:prstGeom>
        </p:spPr>
        <p:txBody>
          <a:bodyPr/>
          <a:lstStyle/>
          <a:p>
            <a:fld id="{A3B37EB3-8342-40F2-8654-D3577CCABAFB}" type="datetimeFigureOut">
              <a:rPr lang="en-GB" smtClean="0"/>
              <a:t>08/08/2026</a:t>
            </a:fld>
            <a:endParaRPr lang="en-GB"/>
          </a:p>
        </p:txBody>
      </p:sp>
      <p:sp>
        <p:nvSpPr>
          <p:cNvPr id="6" name="Footer Placeholder 5">
            <a:extLst>
              <a:ext uri="{FF2B5EF4-FFF2-40B4-BE49-F238E27FC236}">
                <a16:creationId xmlns:a16="http://schemas.microsoft.com/office/drawing/2014/main" id="{4265E94F-2AC1-4B09-7F33-3FAD06AFFF4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E690046-233A-405D-5FAC-048A88D3DBC3}"/>
              </a:ext>
            </a:extLst>
          </p:cNvPr>
          <p:cNvSpPr>
            <a:spLocks noGrp="1"/>
          </p:cNvSpPr>
          <p:nvPr>
            <p:ph type="sldNum" sz="quarter" idx="12"/>
          </p:nvPr>
        </p:nvSpPr>
        <p:spPr>
          <a:xfrm>
            <a:off x="8610600" y="6356350"/>
            <a:ext cx="2743200" cy="365125"/>
          </a:xfrm>
          <a:prstGeom prst="rect">
            <a:avLst/>
          </a:prstGeom>
        </p:spPr>
        <p:txBody>
          <a:bodyPr/>
          <a:lstStyle/>
          <a:p>
            <a:fld id="{290E4053-A73F-42DE-B648-AAAA4927DA63}" type="slidenum">
              <a:rPr lang="en-GB" smtClean="0"/>
              <a:t>‹#›</a:t>
            </a:fld>
            <a:endParaRPr lang="en-GB"/>
          </a:p>
        </p:txBody>
      </p:sp>
    </p:spTree>
    <p:extLst>
      <p:ext uri="{BB962C8B-B14F-4D97-AF65-F5344CB8AC3E}">
        <p14:creationId xmlns:p14="http://schemas.microsoft.com/office/powerpoint/2010/main" val="133449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26CECA-7507-59ED-1F74-7267AE39E54B}"/>
              </a:ext>
            </a:extLst>
          </p:cNvPr>
          <p:cNvSpPr/>
          <p:nvPr userDrawn="1"/>
        </p:nvSpPr>
        <p:spPr>
          <a:xfrm>
            <a:off x="286327" y="230909"/>
            <a:ext cx="11647055" cy="6373091"/>
          </a:xfrm>
          <a:prstGeom prst="rect">
            <a:avLst/>
          </a:prstGeom>
          <a:no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1" name="Picture 10" descr="A logo for a company&#10;&#10;AI-generated content may be incorrect.">
            <a:extLst>
              <a:ext uri="{FF2B5EF4-FFF2-40B4-BE49-F238E27FC236}">
                <a16:creationId xmlns:a16="http://schemas.microsoft.com/office/drawing/2014/main" id="{E870D2A2-447F-D7D3-BE75-B19EF23AB09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248002" y="5122426"/>
            <a:ext cx="1542158" cy="1352265"/>
          </a:xfrm>
          <a:prstGeom prst="rect">
            <a:avLst/>
          </a:prstGeom>
        </p:spPr>
      </p:pic>
    </p:spTree>
    <p:extLst>
      <p:ext uri="{BB962C8B-B14F-4D97-AF65-F5344CB8AC3E}">
        <p14:creationId xmlns:p14="http://schemas.microsoft.com/office/powerpoint/2010/main" val="2876697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baamboozle.com/game/365520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baamboozle.com/game/4673830"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ABD20-2290-CC6F-BF1C-194DDB57AADF}"/>
              </a:ext>
            </a:extLst>
          </p:cNvPr>
          <p:cNvSpPr>
            <a:spLocks noGrp="1"/>
          </p:cNvSpPr>
          <p:nvPr>
            <p:ph type="ctrTitle"/>
          </p:nvPr>
        </p:nvSpPr>
        <p:spPr/>
        <p:txBody>
          <a:bodyPr/>
          <a:lstStyle/>
          <a:p>
            <a:r>
              <a:rPr lang="en-GB" b="1" dirty="0">
                <a:solidFill>
                  <a:srgbClr val="C00000"/>
                </a:solidFill>
              </a:rPr>
              <a:t>Functional Skills English Entry 3</a:t>
            </a:r>
          </a:p>
        </p:txBody>
      </p:sp>
      <p:sp>
        <p:nvSpPr>
          <p:cNvPr id="3" name="Subtitle 2">
            <a:extLst>
              <a:ext uri="{FF2B5EF4-FFF2-40B4-BE49-F238E27FC236}">
                <a16:creationId xmlns:a16="http://schemas.microsoft.com/office/drawing/2014/main" id="{41D51E56-B06F-3998-8F51-B6A9D674D012}"/>
              </a:ext>
            </a:extLst>
          </p:cNvPr>
          <p:cNvSpPr>
            <a:spLocks noGrp="1"/>
          </p:cNvSpPr>
          <p:nvPr>
            <p:ph type="subTitle" idx="1"/>
          </p:nvPr>
        </p:nvSpPr>
        <p:spPr/>
        <p:txBody>
          <a:bodyPr/>
          <a:lstStyle/>
          <a:p>
            <a:r>
              <a:rPr lang="en-GB" sz="4000" b="1" dirty="0">
                <a:solidFill>
                  <a:srgbClr val="0070C0"/>
                </a:solidFill>
              </a:rPr>
              <a:t>Alphabetical Order and Plurals</a:t>
            </a:r>
          </a:p>
        </p:txBody>
      </p:sp>
    </p:spTree>
    <p:extLst>
      <p:ext uri="{BB962C8B-B14F-4D97-AF65-F5344CB8AC3E}">
        <p14:creationId xmlns:p14="http://schemas.microsoft.com/office/powerpoint/2010/main" val="3705094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8DEFF-A5D8-2206-7A4A-5D224A16E66F}"/>
              </a:ext>
            </a:extLst>
          </p:cNvPr>
          <p:cNvSpPr>
            <a:spLocks noGrp="1"/>
          </p:cNvSpPr>
          <p:nvPr>
            <p:ph type="title"/>
          </p:nvPr>
        </p:nvSpPr>
        <p:spPr/>
        <p:txBody>
          <a:bodyPr/>
          <a:lstStyle/>
          <a:p>
            <a:r>
              <a:rPr lang="en-GB" b="1" dirty="0">
                <a:solidFill>
                  <a:srgbClr val="C00000"/>
                </a:solidFill>
              </a:rPr>
              <a:t>Quick Practice</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66A087DF-FE27-BA73-9E32-4C6BA45150ED}"/>
              </a:ext>
            </a:extLst>
          </p:cNvPr>
          <p:cNvSpPr>
            <a:spLocks noGrp="1"/>
          </p:cNvSpPr>
          <p:nvPr>
            <p:ph idx="1"/>
          </p:nvPr>
        </p:nvSpPr>
        <p:spPr/>
        <p:txBody>
          <a:bodyPr/>
          <a:lstStyle/>
          <a:p>
            <a:pPr>
              <a:buNone/>
            </a:pPr>
            <a:r>
              <a:rPr lang="en-GB" dirty="0">
                <a:effectLst/>
              </a:rPr>
              <a:t>Put these words in alphabetical order:</a:t>
            </a:r>
          </a:p>
          <a:p>
            <a:pPr marL="342900" lvl="0" indent="-342900">
              <a:buFont typeface="+mj-lt"/>
              <a:buAutoNum type="arabicPeriod"/>
            </a:pPr>
            <a:r>
              <a:rPr lang="en-GB" b="1" dirty="0"/>
              <a:t>shop – show – ship – shut</a:t>
            </a:r>
          </a:p>
          <a:p>
            <a:pPr marL="0" lvl="0" indent="0">
              <a:buNone/>
            </a:pPr>
            <a:endParaRPr lang="en-GB" dirty="0"/>
          </a:p>
          <a:p>
            <a:pPr marL="342900" lvl="0" indent="-342900">
              <a:buFont typeface="+mj-lt"/>
              <a:buAutoNum type="arabicPeriod"/>
            </a:pPr>
            <a:r>
              <a:rPr lang="en-GB" b="1" dirty="0"/>
              <a:t>train – trap – trade – travel</a:t>
            </a:r>
            <a:endParaRPr lang="en-GB" dirty="0"/>
          </a:p>
          <a:p>
            <a:endParaRPr lang="en-GB" dirty="0"/>
          </a:p>
        </p:txBody>
      </p:sp>
    </p:spTree>
    <p:extLst>
      <p:ext uri="{BB962C8B-B14F-4D97-AF65-F5344CB8AC3E}">
        <p14:creationId xmlns:p14="http://schemas.microsoft.com/office/powerpoint/2010/main" val="183501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9595-D8A1-9805-1E34-BDE273BC6A78}"/>
              </a:ext>
            </a:extLst>
          </p:cNvPr>
          <p:cNvSpPr>
            <a:spLocks noGrp="1"/>
          </p:cNvSpPr>
          <p:nvPr>
            <p:ph type="title"/>
          </p:nvPr>
        </p:nvSpPr>
        <p:spPr/>
        <p:txBody>
          <a:bodyPr/>
          <a:lstStyle/>
          <a:p>
            <a:r>
              <a:rPr lang="en-GB" sz="6000" b="1" dirty="0">
                <a:solidFill>
                  <a:srgbClr val="7030A0"/>
                </a:solidFill>
              </a:rPr>
              <a:t>GAME TIME</a:t>
            </a:r>
          </a:p>
        </p:txBody>
      </p:sp>
      <p:sp>
        <p:nvSpPr>
          <p:cNvPr id="3" name="Content Placeholder 2">
            <a:extLst>
              <a:ext uri="{FF2B5EF4-FFF2-40B4-BE49-F238E27FC236}">
                <a16:creationId xmlns:a16="http://schemas.microsoft.com/office/drawing/2014/main" id="{9E491674-D0A9-227F-843A-F2B3A7756060}"/>
              </a:ext>
            </a:extLst>
          </p:cNvPr>
          <p:cNvSpPr>
            <a:spLocks noGrp="1"/>
          </p:cNvSpPr>
          <p:nvPr>
            <p:ph idx="1"/>
          </p:nvPr>
        </p:nvSpPr>
        <p:spPr/>
        <p:txBody>
          <a:bodyPr/>
          <a:lstStyle/>
          <a:p>
            <a:r>
              <a:rPr lang="en-GB" dirty="0">
                <a:hlinkClick r:id="rId2"/>
              </a:rPr>
              <a:t>Alphabet Adventure | </a:t>
            </a:r>
            <a:r>
              <a:rPr lang="en-GB" dirty="0" err="1">
                <a:hlinkClick r:id="rId2"/>
              </a:rPr>
              <a:t>Baamboozle</a:t>
            </a:r>
            <a:r>
              <a:rPr lang="en-GB" dirty="0">
                <a:hlinkClick r:id="rId2"/>
              </a:rPr>
              <a:t> - </a:t>
            </a:r>
            <a:r>
              <a:rPr lang="en-GB" dirty="0" err="1">
                <a:hlinkClick r:id="rId2"/>
              </a:rPr>
              <a:t>Baamboozle</a:t>
            </a:r>
            <a:r>
              <a:rPr lang="en-GB" dirty="0">
                <a:hlinkClick r:id="rId2"/>
              </a:rPr>
              <a:t> | The Most Fun Classroom Games!</a:t>
            </a:r>
            <a:endParaRPr lang="en-GB" dirty="0"/>
          </a:p>
          <a:p>
            <a:endParaRPr lang="en-GB" dirty="0"/>
          </a:p>
          <a:p>
            <a:r>
              <a:rPr lang="en-GB"/>
              <a:t>https://www.baamboozle.com/game/3655205</a:t>
            </a:r>
            <a:endParaRPr lang="en-GB" dirty="0"/>
          </a:p>
        </p:txBody>
      </p:sp>
    </p:spTree>
    <p:extLst>
      <p:ext uri="{BB962C8B-B14F-4D97-AF65-F5344CB8AC3E}">
        <p14:creationId xmlns:p14="http://schemas.microsoft.com/office/powerpoint/2010/main" val="1389307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5C537-434B-2FF6-9C12-1C3FB03CD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DB8B3-83DC-B081-CB0C-295BDE686BEC}"/>
              </a:ext>
            </a:extLst>
          </p:cNvPr>
          <p:cNvSpPr>
            <a:spLocks noGrp="1"/>
          </p:cNvSpPr>
          <p:nvPr>
            <p:ph type="title"/>
          </p:nvPr>
        </p:nvSpPr>
        <p:spPr>
          <a:xfrm>
            <a:off x="1461655" y="2523403"/>
            <a:ext cx="8933873" cy="2360324"/>
          </a:xfrm>
        </p:spPr>
        <p:txBody>
          <a:bodyPr/>
          <a:lstStyle/>
          <a:p>
            <a:pPr algn="ctr"/>
            <a:r>
              <a:rPr lang="en-GB" b="1" dirty="0">
                <a:solidFill>
                  <a:srgbClr val="C00000"/>
                </a:solidFill>
              </a:rPr>
              <a:t>1. PLURALS</a:t>
            </a:r>
            <a:br>
              <a:rPr lang="en-GB" b="1" dirty="0">
                <a:solidFill>
                  <a:srgbClr val="C00000"/>
                </a:solidFill>
              </a:rPr>
            </a:br>
            <a:r>
              <a:rPr lang="en-GB" dirty="0"/>
              <a:t>(Basic important rules + same form + irregulars)</a:t>
            </a:r>
            <a:br>
              <a:rPr lang="en-GB" dirty="0"/>
            </a:br>
            <a:endParaRPr lang="en-GB" b="1" dirty="0">
              <a:solidFill>
                <a:srgbClr val="C00000"/>
              </a:solidFill>
            </a:endParaRPr>
          </a:p>
        </p:txBody>
      </p:sp>
    </p:spTree>
    <p:extLst>
      <p:ext uri="{BB962C8B-B14F-4D97-AF65-F5344CB8AC3E}">
        <p14:creationId xmlns:p14="http://schemas.microsoft.com/office/powerpoint/2010/main" val="1363615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42DD5-8E98-CF02-9226-FC2F7366AF56}"/>
              </a:ext>
            </a:extLst>
          </p:cNvPr>
          <p:cNvSpPr>
            <a:spLocks noGrp="1"/>
          </p:cNvSpPr>
          <p:nvPr>
            <p:ph type="title"/>
          </p:nvPr>
        </p:nvSpPr>
        <p:spPr/>
        <p:txBody>
          <a:bodyPr/>
          <a:lstStyle/>
          <a:p>
            <a:r>
              <a:rPr lang="en-GB" b="1" dirty="0">
                <a:solidFill>
                  <a:srgbClr val="C00000"/>
                </a:solidFill>
              </a:rPr>
              <a:t>Simple Definition</a:t>
            </a:r>
            <a:br>
              <a:rPr lang="en-GB" dirty="0"/>
            </a:br>
            <a:endParaRPr lang="en-GB" dirty="0"/>
          </a:p>
        </p:txBody>
      </p:sp>
      <p:sp>
        <p:nvSpPr>
          <p:cNvPr id="3" name="Content Placeholder 2">
            <a:extLst>
              <a:ext uri="{FF2B5EF4-FFF2-40B4-BE49-F238E27FC236}">
                <a16:creationId xmlns:a16="http://schemas.microsoft.com/office/drawing/2014/main" id="{FF4543D2-DB85-7F3A-6EA5-E0C507102A6B}"/>
              </a:ext>
            </a:extLst>
          </p:cNvPr>
          <p:cNvSpPr>
            <a:spLocks noGrp="1"/>
          </p:cNvSpPr>
          <p:nvPr>
            <p:ph idx="1"/>
          </p:nvPr>
        </p:nvSpPr>
        <p:spPr/>
        <p:txBody>
          <a:bodyPr/>
          <a:lstStyle/>
          <a:p>
            <a:pPr>
              <a:buNone/>
            </a:pPr>
            <a:r>
              <a:rPr lang="en-GB" sz="3200" dirty="0">
                <a:effectLst/>
              </a:rPr>
              <a:t>A plural means more than one. We usually change the spelling of a noun to show there is more than one. Some words stay the same, and a few have completely different forms.</a:t>
            </a:r>
          </a:p>
          <a:p>
            <a:endParaRPr lang="en-GB" dirty="0"/>
          </a:p>
        </p:txBody>
      </p:sp>
    </p:spTree>
    <p:extLst>
      <p:ext uri="{BB962C8B-B14F-4D97-AF65-F5344CB8AC3E}">
        <p14:creationId xmlns:p14="http://schemas.microsoft.com/office/powerpoint/2010/main" val="1456979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AE6E7-E2E6-07B1-3105-6F2FDAD6F626}"/>
              </a:ext>
            </a:extLst>
          </p:cNvPr>
          <p:cNvSpPr>
            <a:spLocks noGrp="1"/>
          </p:cNvSpPr>
          <p:nvPr>
            <p:ph type="title"/>
          </p:nvPr>
        </p:nvSpPr>
        <p:spPr/>
        <p:txBody>
          <a:bodyPr/>
          <a:lstStyle/>
          <a:p>
            <a:r>
              <a:rPr lang="en-GB" b="1" dirty="0">
                <a:solidFill>
                  <a:srgbClr val="C00000"/>
                </a:solidFill>
              </a:rPr>
              <a:t>Purpose (Why it matters)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99546C8C-B4DD-F79C-5B12-774372456FBE}"/>
              </a:ext>
            </a:extLst>
          </p:cNvPr>
          <p:cNvSpPr>
            <a:spLocks noGrp="1"/>
          </p:cNvSpPr>
          <p:nvPr>
            <p:ph idx="1"/>
          </p:nvPr>
        </p:nvSpPr>
        <p:spPr/>
        <p:txBody>
          <a:bodyPr/>
          <a:lstStyle/>
          <a:p>
            <a:pPr>
              <a:buNone/>
            </a:pPr>
            <a:r>
              <a:rPr lang="en-GB" dirty="0">
                <a:effectLst/>
              </a:rPr>
              <a:t>Correct plurals help you:</a:t>
            </a:r>
          </a:p>
          <a:p>
            <a:pPr marL="342900" lvl="0" indent="-342900">
              <a:buFont typeface="Arial" panose="020B0604020202020204" pitchFamily="34" charset="0"/>
              <a:buChar char="•"/>
            </a:pPr>
            <a:r>
              <a:rPr lang="en-GB" dirty="0"/>
              <a:t>Write clearly in emails, forms, and reports</a:t>
            </a:r>
          </a:p>
          <a:p>
            <a:pPr marL="342900" lvl="0" indent="-342900">
              <a:buFont typeface="Arial" panose="020B0604020202020204" pitchFamily="34" charset="0"/>
              <a:buChar char="•"/>
            </a:pPr>
            <a:r>
              <a:rPr lang="en-GB" dirty="0"/>
              <a:t>Avoid common spelling mistakes</a:t>
            </a:r>
          </a:p>
          <a:p>
            <a:pPr marL="342900" lvl="0" indent="-342900">
              <a:buFont typeface="Arial" panose="020B0604020202020204" pitchFamily="34" charset="0"/>
              <a:buChar char="•"/>
            </a:pPr>
            <a:r>
              <a:rPr lang="en-GB" dirty="0"/>
              <a:t>Score marks in the writing part of the exam</a:t>
            </a:r>
          </a:p>
          <a:p>
            <a:endParaRPr lang="en-GB" dirty="0"/>
          </a:p>
        </p:txBody>
      </p:sp>
    </p:spTree>
    <p:extLst>
      <p:ext uri="{BB962C8B-B14F-4D97-AF65-F5344CB8AC3E}">
        <p14:creationId xmlns:p14="http://schemas.microsoft.com/office/powerpoint/2010/main" val="3597663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07956-935D-5AF3-DA7B-544A716B5131}"/>
              </a:ext>
            </a:extLst>
          </p:cNvPr>
          <p:cNvSpPr>
            <a:spLocks noGrp="1"/>
          </p:cNvSpPr>
          <p:nvPr>
            <p:ph type="title"/>
          </p:nvPr>
        </p:nvSpPr>
        <p:spPr>
          <a:xfrm>
            <a:off x="838200" y="785091"/>
            <a:ext cx="9438409" cy="905597"/>
          </a:xfrm>
        </p:spPr>
        <p:txBody>
          <a:bodyPr/>
          <a:lstStyle/>
          <a:p>
            <a:r>
              <a:rPr lang="en-GB" b="1" dirty="0">
                <a:solidFill>
                  <a:srgbClr val="C00000"/>
                </a:solidFill>
              </a:rPr>
              <a:t>Basic Important Rules with Examples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5CA05744-0AEC-D020-B739-4D76E9179ED9}"/>
              </a:ext>
            </a:extLst>
          </p:cNvPr>
          <p:cNvSpPr>
            <a:spLocks noGrp="1"/>
          </p:cNvSpPr>
          <p:nvPr>
            <p:ph idx="1"/>
          </p:nvPr>
        </p:nvSpPr>
        <p:spPr/>
        <p:txBody>
          <a:bodyPr/>
          <a:lstStyle/>
          <a:p>
            <a:pPr>
              <a:buNone/>
            </a:pPr>
            <a:r>
              <a:rPr lang="en-GB" b="1" dirty="0">
                <a:effectLst/>
              </a:rPr>
              <a:t>Rule 1: Most words – just add -s</a:t>
            </a:r>
            <a:endParaRPr lang="en-GB" dirty="0">
              <a:effectLst/>
            </a:endParaRPr>
          </a:p>
          <a:p>
            <a:pPr marL="342900" lvl="0" indent="-342900">
              <a:buFont typeface="Arial" panose="020B0604020202020204" pitchFamily="34" charset="0"/>
              <a:buChar char="•"/>
            </a:pPr>
            <a:r>
              <a:rPr lang="en-GB" dirty="0"/>
              <a:t>book → books</a:t>
            </a:r>
          </a:p>
          <a:p>
            <a:pPr marL="342900" lvl="0" indent="-342900">
              <a:buFont typeface="Arial" panose="020B0604020202020204" pitchFamily="34" charset="0"/>
              <a:buChar char="•"/>
            </a:pPr>
            <a:r>
              <a:rPr lang="en-GB" dirty="0"/>
              <a:t>car → cars</a:t>
            </a:r>
          </a:p>
          <a:p>
            <a:pPr marL="342900" lvl="0" indent="-342900">
              <a:buFont typeface="Arial" panose="020B0604020202020204" pitchFamily="34" charset="0"/>
              <a:buChar char="•"/>
            </a:pPr>
            <a:r>
              <a:rPr lang="en-GB" dirty="0"/>
              <a:t>house → houses</a:t>
            </a:r>
          </a:p>
          <a:p>
            <a:pPr marL="342900" lvl="0" indent="-342900">
              <a:buFont typeface="Arial" panose="020B0604020202020204" pitchFamily="34" charset="0"/>
              <a:buChar char="•"/>
            </a:pPr>
            <a:r>
              <a:rPr lang="en-GB" dirty="0"/>
              <a:t>day → days</a:t>
            </a:r>
          </a:p>
          <a:p>
            <a:endParaRPr lang="en-GB" dirty="0"/>
          </a:p>
        </p:txBody>
      </p:sp>
    </p:spTree>
    <p:extLst>
      <p:ext uri="{BB962C8B-B14F-4D97-AF65-F5344CB8AC3E}">
        <p14:creationId xmlns:p14="http://schemas.microsoft.com/office/powerpoint/2010/main" val="806743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2E361-6231-AB31-D28C-03E093236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92F23-77B2-5FD8-AD9E-B9486955C91E}"/>
              </a:ext>
            </a:extLst>
          </p:cNvPr>
          <p:cNvSpPr>
            <a:spLocks noGrp="1"/>
          </p:cNvSpPr>
          <p:nvPr>
            <p:ph type="title"/>
          </p:nvPr>
        </p:nvSpPr>
        <p:spPr>
          <a:xfrm>
            <a:off x="838200" y="785091"/>
            <a:ext cx="9438409" cy="905597"/>
          </a:xfrm>
        </p:spPr>
        <p:txBody>
          <a:bodyPr/>
          <a:lstStyle/>
          <a:p>
            <a:r>
              <a:rPr lang="en-GB" b="1" dirty="0">
                <a:solidFill>
                  <a:srgbClr val="C00000"/>
                </a:solidFill>
              </a:rPr>
              <a:t>Basic Important Rules with Examples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7A9F7737-6958-09F1-9E75-C201478BCB43}"/>
              </a:ext>
            </a:extLst>
          </p:cNvPr>
          <p:cNvSpPr>
            <a:spLocks noGrp="1"/>
          </p:cNvSpPr>
          <p:nvPr>
            <p:ph idx="1"/>
          </p:nvPr>
        </p:nvSpPr>
        <p:spPr>
          <a:xfrm>
            <a:off x="838200" y="2213262"/>
            <a:ext cx="9035473" cy="3683145"/>
          </a:xfrm>
        </p:spPr>
        <p:txBody>
          <a:bodyPr/>
          <a:lstStyle/>
          <a:p>
            <a:pPr>
              <a:buNone/>
            </a:pPr>
            <a:r>
              <a:rPr lang="en-GB" b="1" dirty="0">
                <a:effectLst/>
              </a:rPr>
              <a:t>Rule 2: Words ending in -s, -ss, -</a:t>
            </a:r>
            <a:r>
              <a:rPr lang="en-GB" b="1" dirty="0" err="1">
                <a:effectLst/>
              </a:rPr>
              <a:t>sh</a:t>
            </a:r>
            <a:r>
              <a:rPr lang="en-GB" b="1" dirty="0">
                <a:effectLst/>
              </a:rPr>
              <a:t>, -ch, -x, -z → add -es</a:t>
            </a:r>
            <a:endParaRPr lang="en-GB" dirty="0">
              <a:effectLst/>
            </a:endParaRPr>
          </a:p>
          <a:p>
            <a:pPr marL="342900" lvl="0" indent="-342900">
              <a:buFont typeface="Arial" panose="020B0604020202020204" pitchFamily="34" charset="0"/>
              <a:buChar char="•"/>
            </a:pPr>
            <a:r>
              <a:rPr lang="en-GB" dirty="0"/>
              <a:t>bus → buses</a:t>
            </a:r>
          </a:p>
          <a:p>
            <a:pPr marL="342900" lvl="0" indent="-342900">
              <a:buFont typeface="Arial" panose="020B0604020202020204" pitchFamily="34" charset="0"/>
              <a:buChar char="•"/>
            </a:pPr>
            <a:r>
              <a:rPr lang="en-GB" dirty="0"/>
              <a:t>glass → glasses</a:t>
            </a:r>
          </a:p>
          <a:p>
            <a:pPr marL="342900" lvl="0" indent="-342900">
              <a:buFont typeface="Arial" panose="020B0604020202020204" pitchFamily="34" charset="0"/>
              <a:buChar char="•"/>
            </a:pPr>
            <a:r>
              <a:rPr lang="en-GB" dirty="0"/>
              <a:t>dish → dishes</a:t>
            </a:r>
          </a:p>
          <a:p>
            <a:pPr marL="342900" lvl="0" indent="-342900">
              <a:buFont typeface="Arial" panose="020B0604020202020204" pitchFamily="34" charset="0"/>
              <a:buChar char="•"/>
            </a:pPr>
            <a:r>
              <a:rPr lang="en-GB" dirty="0"/>
              <a:t>watch → watches</a:t>
            </a:r>
          </a:p>
          <a:p>
            <a:pPr marL="342900" lvl="0" indent="-342900">
              <a:buFont typeface="Arial" panose="020B0604020202020204" pitchFamily="34" charset="0"/>
              <a:buChar char="•"/>
            </a:pPr>
            <a:r>
              <a:rPr lang="en-GB" dirty="0"/>
              <a:t>box → boxes</a:t>
            </a:r>
          </a:p>
          <a:p>
            <a:pPr marL="342900" lvl="0" indent="-342900">
              <a:buFont typeface="Arial" panose="020B0604020202020204" pitchFamily="34" charset="0"/>
              <a:buChar char="•"/>
            </a:pPr>
            <a:r>
              <a:rPr lang="en-GB" dirty="0"/>
              <a:t>quiz → quizzes</a:t>
            </a:r>
          </a:p>
          <a:p>
            <a:endParaRPr lang="en-GB" dirty="0"/>
          </a:p>
        </p:txBody>
      </p:sp>
    </p:spTree>
    <p:extLst>
      <p:ext uri="{BB962C8B-B14F-4D97-AF65-F5344CB8AC3E}">
        <p14:creationId xmlns:p14="http://schemas.microsoft.com/office/powerpoint/2010/main" val="3656803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110C0-1ADD-6BCF-9121-4244230DA7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FD07E1-753A-541A-CD2C-6DA1B6103815}"/>
              </a:ext>
            </a:extLst>
          </p:cNvPr>
          <p:cNvSpPr>
            <a:spLocks noGrp="1"/>
          </p:cNvSpPr>
          <p:nvPr>
            <p:ph type="title"/>
          </p:nvPr>
        </p:nvSpPr>
        <p:spPr>
          <a:xfrm>
            <a:off x="838200" y="785091"/>
            <a:ext cx="9438409" cy="905597"/>
          </a:xfrm>
        </p:spPr>
        <p:txBody>
          <a:bodyPr/>
          <a:lstStyle/>
          <a:p>
            <a:r>
              <a:rPr lang="en-GB" b="1" dirty="0">
                <a:solidFill>
                  <a:srgbClr val="C00000"/>
                </a:solidFill>
              </a:rPr>
              <a:t>Basic Important Rules with Examples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559DB91F-C7B6-E87F-D774-870CB51005A4}"/>
              </a:ext>
            </a:extLst>
          </p:cNvPr>
          <p:cNvSpPr>
            <a:spLocks noGrp="1"/>
          </p:cNvSpPr>
          <p:nvPr>
            <p:ph idx="1"/>
          </p:nvPr>
        </p:nvSpPr>
        <p:spPr/>
        <p:txBody>
          <a:bodyPr/>
          <a:lstStyle/>
          <a:p>
            <a:pPr marL="0" indent="0">
              <a:buNone/>
            </a:pPr>
            <a:r>
              <a:rPr lang="en-GB" b="1" dirty="0"/>
              <a:t>Rule 3: Words ending in consonant + y → change y to </a:t>
            </a:r>
            <a:r>
              <a:rPr lang="en-GB" b="1" dirty="0" err="1"/>
              <a:t>i</a:t>
            </a:r>
            <a:r>
              <a:rPr lang="en-GB" b="1" dirty="0"/>
              <a:t> and add -es</a:t>
            </a:r>
            <a:endParaRPr lang="en-GB" dirty="0"/>
          </a:p>
          <a:p>
            <a:pPr lvl="0"/>
            <a:r>
              <a:rPr lang="en-GB" dirty="0"/>
              <a:t>city → cities</a:t>
            </a:r>
          </a:p>
          <a:p>
            <a:pPr lvl="0"/>
            <a:r>
              <a:rPr lang="en-GB" dirty="0"/>
              <a:t>baby → babies</a:t>
            </a:r>
          </a:p>
          <a:p>
            <a:pPr lvl="0"/>
            <a:r>
              <a:rPr lang="en-GB" dirty="0"/>
              <a:t>party → parties</a:t>
            </a:r>
          </a:p>
          <a:p>
            <a:pPr lvl="0"/>
            <a:r>
              <a:rPr lang="en-GB" dirty="0"/>
              <a:t>lady → ladies</a:t>
            </a:r>
          </a:p>
          <a:p>
            <a:endParaRPr lang="en-GB" dirty="0"/>
          </a:p>
        </p:txBody>
      </p:sp>
    </p:spTree>
    <p:extLst>
      <p:ext uri="{BB962C8B-B14F-4D97-AF65-F5344CB8AC3E}">
        <p14:creationId xmlns:p14="http://schemas.microsoft.com/office/powerpoint/2010/main" val="2589852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7300-A032-FB3D-E9BD-502542363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5C928-98D2-7C9D-8627-4BB0709B030C}"/>
              </a:ext>
            </a:extLst>
          </p:cNvPr>
          <p:cNvSpPr>
            <a:spLocks noGrp="1"/>
          </p:cNvSpPr>
          <p:nvPr>
            <p:ph type="title"/>
          </p:nvPr>
        </p:nvSpPr>
        <p:spPr>
          <a:xfrm>
            <a:off x="838200" y="785091"/>
            <a:ext cx="9438409" cy="905597"/>
          </a:xfrm>
        </p:spPr>
        <p:txBody>
          <a:bodyPr/>
          <a:lstStyle/>
          <a:p>
            <a:r>
              <a:rPr lang="en-GB" b="1" dirty="0">
                <a:solidFill>
                  <a:srgbClr val="C00000"/>
                </a:solidFill>
              </a:rPr>
              <a:t>Basic Important Rules with Examples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B07C4893-7300-4D2A-8E27-BE0017F669E3}"/>
              </a:ext>
            </a:extLst>
          </p:cNvPr>
          <p:cNvSpPr>
            <a:spLocks noGrp="1"/>
          </p:cNvSpPr>
          <p:nvPr>
            <p:ph idx="1"/>
          </p:nvPr>
        </p:nvSpPr>
        <p:spPr/>
        <p:txBody>
          <a:bodyPr/>
          <a:lstStyle/>
          <a:p>
            <a:pPr>
              <a:buNone/>
            </a:pPr>
            <a:r>
              <a:rPr lang="en-GB" b="1" dirty="0">
                <a:effectLst/>
              </a:rPr>
              <a:t>Rule 4: Words ending in vowel + y → just add -s</a:t>
            </a:r>
            <a:endParaRPr lang="en-GB" dirty="0">
              <a:effectLst/>
            </a:endParaRPr>
          </a:p>
          <a:p>
            <a:pPr marL="342900" lvl="0" indent="-342900">
              <a:buFont typeface="Arial" panose="020B0604020202020204" pitchFamily="34" charset="0"/>
              <a:buChar char="•"/>
            </a:pPr>
            <a:r>
              <a:rPr lang="en-GB" dirty="0"/>
              <a:t>boy → boys</a:t>
            </a:r>
          </a:p>
          <a:p>
            <a:pPr marL="342900" lvl="0" indent="-342900">
              <a:buFont typeface="Arial" panose="020B0604020202020204" pitchFamily="34" charset="0"/>
              <a:buChar char="•"/>
            </a:pPr>
            <a:r>
              <a:rPr lang="en-GB" dirty="0"/>
              <a:t>key → keys</a:t>
            </a:r>
          </a:p>
          <a:p>
            <a:pPr marL="342900" lvl="0" indent="-342900">
              <a:buFont typeface="Arial" panose="020B0604020202020204" pitchFamily="34" charset="0"/>
              <a:buChar char="•"/>
            </a:pPr>
            <a:r>
              <a:rPr lang="en-GB" dirty="0"/>
              <a:t>day → days</a:t>
            </a:r>
          </a:p>
          <a:p>
            <a:pPr marL="342900" lvl="0" indent="-342900">
              <a:buFont typeface="Arial" panose="020B0604020202020204" pitchFamily="34" charset="0"/>
              <a:buChar char="•"/>
            </a:pPr>
            <a:r>
              <a:rPr lang="en-GB" dirty="0"/>
              <a:t>toy → toys</a:t>
            </a:r>
          </a:p>
          <a:p>
            <a:endParaRPr lang="en-GB" dirty="0"/>
          </a:p>
        </p:txBody>
      </p:sp>
    </p:spTree>
    <p:extLst>
      <p:ext uri="{BB962C8B-B14F-4D97-AF65-F5344CB8AC3E}">
        <p14:creationId xmlns:p14="http://schemas.microsoft.com/office/powerpoint/2010/main" val="704190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824A9-45DF-B98C-BC99-C7713AAA2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D62B9-63B1-EBC1-E53A-D6239EA26D68}"/>
              </a:ext>
            </a:extLst>
          </p:cNvPr>
          <p:cNvSpPr>
            <a:spLocks noGrp="1"/>
          </p:cNvSpPr>
          <p:nvPr>
            <p:ph type="title"/>
          </p:nvPr>
        </p:nvSpPr>
        <p:spPr>
          <a:xfrm>
            <a:off x="838200" y="785091"/>
            <a:ext cx="9438409" cy="905597"/>
          </a:xfrm>
        </p:spPr>
        <p:txBody>
          <a:bodyPr/>
          <a:lstStyle/>
          <a:p>
            <a:r>
              <a:rPr lang="en-GB" b="1" dirty="0">
                <a:solidFill>
                  <a:srgbClr val="C00000"/>
                </a:solidFill>
              </a:rPr>
              <a:t>Basic Important Rules with Examples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FCEDF691-4056-B946-99CC-A802681F4B6E}"/>
              </a:ext>
            </a:extLst>
          </p:cNvPr>
          <p:cNvSpPr>
            <a:spLocks noGrp="1"/>
          </p:cNvSpPr>
          <p:nvPr>
            <p:ph idx="1"/>
          </p:nvPr>
        </p:nvSpPr>
        <p:spPr/>
        <p:txBody>
          <a:bodyPr/>
          <a:lstStyle/>
          <a:p>
            <a:pPr>
              <a:buNone/>
            </a:pPr>
            <a:r>
              <a:rPr lang="en-GB" b="1" dirty="0">
                <a:effectLst/>
              </a:rPr>
              <a:t>Rule 5: Some common words ending in -f or -</a:t>
            </a:r>
            <a:r>
              <a:rPr lang="en-GB" b="1" dirty="0" err="1">
                <a:effectLst/>
              </a:rPr>
              <a:t>fe</a:t>
            </a:r>
            <a:r>
              <a:rPr lang="en-GB" b="1" dirty="0">
                <a:effectLst/>
              </a:rPr>
              <a:t> → change to -</a:t>
            </a:r>
            <a:r>
              <a:rPr lang="en-GB" b="1" dirty="0" err="1">
                <a:effectLst/>
              </a:rPr>
              <a:t>ves</a:t>
            </a:r>
            <a:endParaRPr lang="en-GB" dirty="0">
              <a:effectLst/>
            </a:endParaRPr>
          </a:p>
          <a:p>
            <a:pPr marL="342900" lvl="0" indent="-342900">
              <a:buFont typeface="Arial" panose="020B0604020202020204" pitchFamily="34" charset="0"/>
              <a:buChar char="•"/>
            </a:pPr>
            <a:r>
              <a:rPr lang="en-GB" dirty="0"/>
              <a:t>leaf → leaves</a:t>
            </a:r>
          </a:p>
          <a:p>
            <a:pPr marL="342900" lvl="0" indent="-342900">
              <a:buFont typeface="Arial" panose="020B0604020202020204" pitchFamily="34" charset="0"/>
              <a:buChar char="•"/>
            </a:pPr>
            <a:r>
              <a:rPr lang="en-GB" dirty="0"/>
              <a:t>knife → knives</a:t>
            </a:r>
          </a:p>
          <a:p>
            <a:pPr marL="342900" lvl="0" indent="-342900">
              <a:buFont typeface="Arial" panose="020B0604020202020204" pitchFamily="34" charset="0"/>
              <a:buChar char="•"/>
            </a:pPr>
            <a:r>
              <a:rPr lang="en-GB" dirty="0"/>
              <a:t>wife → wives</a:t>
            </a:r>
          </a:p>
          <a:p>
            <a:pPr marL="342900" lvl="0" indent="-342900">
              <a:buFont typeface="Arial" panose="020B0604020202020204" pitchFamily="34" charset="0"/>
              <a:buChar char="•"/>
            </a:pPr>
            <a:r>
              <a:rPr lang="en-GB" dirty="0"/>
              <a:t>shelf → shelves (Note: some just add -s, e.g. roof → roofs)</a:t>
            </a:r>
          </a:p>
          <a:p>
            <a:endParaRPr lang="en-GB" dirty="0"/>
          </a:p>
        </p:txBody>
      </p:sp>
    </p:spTree>
    <p:extLst>
      <p:ext uri="{BB962C8B-B14F-4D97-AF65-F5344CB8AC3E}">
        <p14:creationId xmlns:p14="http://schemas.microsoft.com/office/powerpoint/2010/main" val="2146571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2A41-97F8-F8D7-39EB-FB04228B0B55}"/>
              </a:ext>
            </a:extLst>
          </p:cNvPr>
          <p:cNvSpPr>
            <a:spLocks noGrp="1"/>
          </p:cNvSpPr>
          <p:nvPr>
            <p:ph type="title"/>
          </p:nvPr>
        </p:nvSpPr>
        <p:spPr/>
        <p:txBody>
          <a:bodyPr/>
          <a:lstStyle/>
          <a:p>
            <a:r>
              <a:rPr lang="en-GB" b="1" dirty="0">
                <a:solidFill>
                  <a:srgbClr val="C00000"/>
                </a:solidFill>
              </a:rPr>
              <a:t>Session Aims</a:t>
            </a:r>
          </a:p>
        </p:txBody>
      </p:sp>
      <p:sp>
        <p:nvSpPr>
          <p:cNvPr id="3" name="Content Placeholder 2">
            <a:extLst>
              <a:ext uri="{FF2B5EF4-FFF2-40B4-BE49-F238E27FC236}">
                <a16:creationId xmlns:a16="http://schemas.microsoft.com/office/drawing/2014/main" id="{55C73350-781F-81E5-32E0-8380571DE5AA}"/>
              </a:ext>
            </a:extLst>
          </p:cNvPr>
          <p:cNvSpPr>
            <a:spLocks noGrp="1"/>
          </p:cNvSpPr>
          <p:nvPr>
            <p:ph idx="1"/>
          </p:nvPr>
        </p:nvSpPr>
        <p:spPr/>
        <p:txBody>
          <a:bodyPr/>
          <a:lstStyle/>
          <a:p>
            <a:pPr>
              <a:buNone/>
            </a:pPr>
            <a:r>
              <a:rPr lang="en-GB" dirty="0">
                <a:effectLst/>
              </a:rPr>
              <a:t>By the end of this session, learners will be able to:</a:t>
            </a:r>
          </a:p>
          <a:p>
            <a:pPr marL="342900" lvl="0" indent="-342900">
              <a:buFont typeface="Arial" panose="020B0604020202020204" pitchFamily="34" charset="0"/>
              <a:buChar char="•"/>
            </a:pPr>
            <a:r>
              <a:rPr lang="en-GB" dirty="0"/>
              <a:t>Put words in alphabetical order when the first two letters are the same</a:t>
            </a:r>
          </a:p>
          <a:p>
            <a:pPr marL="342900" lvl="0" indent="-342900">
              <a:buFont typeface="Arial" panose="020B0604020202020204" pitchFamily="34" charset="0"/>
              <a:buChar char="•"/>
            </a:pPr>
            <a:r>
              <a:rPr lang="en-GB" dirty="0"/>
              <a:t>Use the third letter (and later letters) to decide the correct order</a:t>
            </a:r>
          </a:p>
          <a:p>
            <a:pPr marL="342900" lvl="0" indent="-342900">
              <a:buFont typeface="Arial" panose="020B0604020202020204" pitchFamily="34" charset="0"/>
              <a:buChar char="•"/>
            </a:pPr>
            <a:r>
              <a:rPr lang="en-GB" dirty="0"/>
              <a:t>Apply the basic important rules for making plurals</a:t>
            </a:r>
          </a:p>
          <a:p>
            <a:pPr marL="342900" lvl="0" indent="-342900">
              <a:buFont typeface="Arial" panose="020B0604020202020204" pitchFamily="34" charset="0"/>
              <a:buChar char="•"/>
            </a:pPr>
            <a:r>
              <a:rPr lang="en-GB" dirty="0"/>
              <a:t>Spell common plural forms correctly</a:t>
            </a:r>
          </a:p>
        </p:txBody>
      </p:sp>
    </p:spTree>
    <p:extLst>
      <p:ext uri="{BB962C8B-B14F-4D97-AF65-F5344CB8AC3E}">
        <p14:creationId xmlns:p14="http://schemas.microsoft.com/office/powerpoint/2010/main" val="172639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E8634-7FF7-5DB3-D1DD-06D4E14AF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70CC6-CC69-CF2C-BDBC-1A0FBF4F9AD4}"/>
              </a:ext>
            </a:extLst>
          </p:cNvPr>
          <p:cNvSpPr>
            <a:spLocks noGrp="1"/>
          </p:cNvSpPr>
          <p:nvPr>
            <p:ph type="title"/>
          </p:nvPr>
        </p:nvSpPr>
        <p:spPr>
          <a:xfrm>
            <a:off x="869373" y="411018"/>
            <a:ext cx="9438409" cy="905597"/>
          </a:xfrm>
        </p:spPr>
        <p:txBody>
          <a:bodyPr/>
          <a:lstStyle/>
          <a:p>
            <a:r>
              <a:rPr lang="en-GB" b="1" dirty="0">
                <a:solidFill>
                  <a:srgbClr val="C00000"/>
                </a:solidFill>
              </a:rPr>
              <a:t>Words that stay the same in the plural</a:t>
            </a:r>
            <a:br>
              <a:rPr lang="en-GB" b="1" dirty="0">
                <a:solidFill>
                  <a:srgbClr val="C00000"/>
                </a:solidFill>
              </a:rPr>
            </a:b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E4CBA40A-AD3C-84F4-8235-05B8A8636FCB}"/>
              </a:ext>
            </a:extLst>
          </p:cNvPr>
          <p:cNvSpPr>
            <a:spLocks noGrp="1"/>
          </p:cNvSpPr>
          <p:nvPr>
            <p:ph idx="1"/>
          </p:nvPr>
        </p:nvSpPr>
        <p:spPr>
          <a:xfrm>
            <a:off x="942109" y="1587427"/>
            <a:ext cx="9035473" cy="4719855"/>
          </a:xfrm>
        </p:spPr>
        <p:txBody>
          <a:bodyPr/>
          <a:lstStyle/>
          <a:p>
            <a:pPr>
              <a:buNone/>
            </a:pPr>
            <a:r>
              <a:rPr lang="en-GB" sz="2400" dirty="0">
                <a:effectLst/>
              </a:rPr>
              <a:t>These words do </a:t>
            </a:r>
            <a:r>
              <a:rPr lang="en-GB" sz="2400" b="1" dirty="0">
                <a:effectLst/>
              </a:rPr>
              <a:t>not</a:t>
            </a:r>
            <a:r>
              <a:rPr lang="en-GB" sz="2400" dirty="0">
                <a:effectLst/>
              </a:rPr>
              <a:t> change:</a:t>
            </a:r>
          </a:p>
          <a:p>
            <a:pPr marL="342900" lvl="0" indent="-342900">
              <a:buFont typeface="Arial" panose="020B0604020202020204" pitchFamily="34" charset="0"/>
              <a:buChar char="•"/>
            </a:pPr>
            <a:r>
              <a:rPr lang="en-GB" sz="2400" dirty="0"/>
              <a:t>sheep → sheep</a:t>
            </a:r>
          </a:p>
          <a:p>
            <a:pPr marL="342900" lvl="0" indent="-342900">
              <a:buFont typeface="Arial" panose="020B0604020202020204" pitchFamily="34" charset="0"/>
              <a:buChar char="•"/>
            </a:pPr>
            <a:r>
              <a:rPr lang="en-GB" sz="2400" dirty="0"/>
              <a:t>deer → deer</a:t>
            </a:r>
          </a:p>
          <a:p>
            <a:pPr marL="342900" lvl="0" indent="-342900">
              <a:buFont typeface="Arial" panose="020B0604020202020204" pitchFamily="34" charset="0"/>
              <a:buChar char="•"/>
            </a:pPr>
            <a:r>
              <a:rPr lang="en-GB" sz="2400" dirty="0"/>
              <a:t>fish → fish (sometimes fishes when talking about different types)</a:t>
            </a:r>
          </a:p>
          <a:p>
            <a:pPr marL="342900" lvl="0" indent="-342900">
              <a:buFont typeface="Arial" panose="020B0604020202020204" pitchFamily="34" charset="0"/>
              <a:buChar char="•"/>
            </a:pPr>
            <a:r>
              <a:rPr lang="en-GB" sz="2400" dirty="0"/>
              <a:t>aircraft → aircraft</a:t>
            </a:r>
          </a:p>
          <a:p>
            <a:pPr marL="342900" lvl="0" indent="-342900">
              <a:buFont typeface="Arial" panose="020B0604020202020204" pitchFamily="34" charset="0"/>
              <a:buChar char="•"/>
            </a:pPr>
            <a:r>
              <a:rPr lang="en-GB" sz="2400" dirty="0"/>
              <a:t>series → series</a:t>
            </a:r>
          </a:p>
          <a:p>
            <a:pPr marL="342900" lvl="0" indent="-342900">
              <a:buFont typeface="Arial" panose="020B0604020202020204" pitchFamily="34" charset="0"/>
              <a:buChar char="•"/>
            </a:pPr>
            <a:r>
              <a:rPr lang="en-GB" sz="2400" dirty="0"/>
              <a:t>species → species</a:t>
            </a:r>
          </a:p>
          <a:p>
            <a:pPr marL="342900" lvl="0" indent="-342900">
              <a:buFont typeface="Arial" panose="020B0604020202020204" pitchFamily="34" charset="0"/>
              <a:buChar char="•"/>
            </a:pPr>
            <a:r>
              <a:rPr lang="en-GB" sz="2400" dirty="0"/>
              <a:t>scissors → scissors (always plural)</a:t>
            </a:r>
          </a:p>
          <a:p>
            <a:pPr marL="342900" lvl="0" indent="-342900">
              <a:buFont typeface="Arial" panose="020B0604020202020204" pitchFamily="34" charset="0"/>
              <a:buChar char="•"/>
            </a:pPr>
            <a:r>
              <a:rPr lang="en-GB" sz="2400" dirty="0"/>
              <a:t>trousers → trousers (always plural)</a:t>
            </a:r>
          </a:p>
          <a:p>
            <a:pPr marL="342900" lvl="0" indent="-342900">
              <a:buFont typeface="Arial" panose="020B0604020202020204" pitchFamily="34" charset="0"/>
              <a:buChar char="•"/>
            </a:pPr>
            <a:r>
              <a:rPr lang="en-GB" sz="2400" dirty="0"/>
              <a:t>news → news (always singular in meaning)</a:t>
            </a:r>
          </a:p>
          <a:p>
            <a:endParaRPr lang="en-GB" dirty="0"/>
          </a:p>
        </p:txBody>
      </p:sp>
    </p:spTree>
    <p:extLst>
      <p:ext uri="{BB962C8B-B14F-4D97-AF65-F5344CB8AC3E}">
        <p14:creationId xmlns:p14="http://schemas.microsoft.com/office/powerpoint/2010/main" val="1711736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749B3-604E-2E5F-DB7B-9071DE0E4A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357EB-D7A4-86F5-C1B5-C3DCAD04615D}"/>
              </a:ext>
            </a:extLst>
          </p:cNvPr>
          <p:cNvSpPr>
            <a:spLocks noGrp="1"/>
          </p:cNvSpPr>
          <p:nvPr>
            <p:ph type="title"/>
          </p:nvPr>
        </p:nvSpPr>
        <p:spPr>
          <a:xfrm>
            <a:off x="838200" y="785091"/>
            <a:ext cx="9438409" cy="905597"/>
          </a:xfrm>
        </p:spPr>
        <p:txBody>
          <a:bodyPr/>
          <a:lstStyle/>
          <a:p>
            <a:r>
              <a:rPr lang="en-GB" b="1" dirty="0">
                <a:solidFill>
                  <a:srgbClr val="C00000"/>
                </a:solidFill>
              </a:rPr>
              <a:t>Common Irregular Plurals</a:t>
            </a:r>
            <a:br>
              <a:rPr lang="en-GB" b="1" dirty="0">
                <a:solidFill>
                  <a:srgbClr val="C00000"/>
                </a:solidFill>
              </a:rPr>
            </a:br>
            <a:br>
              <a:rPr lang="en-GB" b="1" dirty="0">
                <a:solidFill>
                  <a:srgbClr val="C00000"/>
                </a:solidFill>
              </a:rPr>
            </a:br>
            <a:endParaRPr lang="en-GB" dirty="0">
              <a:solidFill>
                <a:srgbClr val="C00000"/>
              </a:solidFill>
            </a:endParaRPr>
          </a:p>
        </p:txBody>
      </p:sp>
      <p:graphicFrame>
        <p:nvGraphicFramePr>
          <p:cNvPr id="4" name="Table 3">
            <a:extLst>
              <a:ext uri="{FF2B5EF4-FFF2-40B4-BE49-F238E27FC236}">
                <a16:creationId xmlns:a16="http://schemas.microsoft.com/office/drawing/2014/main" id="{55027082-2567-1A6F-9871-F090890A3433}"/>
              </a:ext>
            </a:extLst>
          </p:cNvPr>
          <p:cNvGraphicFramePr>
            <a:graphicFrameLocks noGrp="1"/>
          </p:cNvGraphicFramePr>
          <p:nvPr>
            <p:extLst>
              <p:ext uri="{D42A27DB-BD31-4B8C-83A1-F6EECF244321}">
                <p14:modId xmlns:p14="http://schemas.microsoft.com/office/powerpoint/2010/main" val="4158188698"/>
              </p:ext>
            </p:extLst>
          </p:nvPr>
        </p:nvGraphicFramePr>
        <p:xfrm>
          <a:off x="661555" y="2595649"/>
          <a:ext cx="4097481" cy="3200400"/>
        </p:xfrm>
        <a:graphic>
          <a:graphicData uri="http://schemas.openxmlformats.org/drawingml/2006/table">
            <a:tbl>
              <a:tblPr/>
              <a:tblGrid>
                <a:gridCol w="2632363">
                  <a:extLst>
                    <a:ext uri="{9D8B030D-6E8A-4147-A177-3AD203B41FA5}">
                      <a16:colId xmlns:a16="http://schemas.microsoft.com/office/drawing/2014/main" val="4008080078"/>
                    </a:ext>
                  </a:extLst>
                </a:gridCol>
                <a:gridCol w="1465118">
                  <a:extLst>
                    <a:ext uri="{9D8B030D-6E8A-4147-A177-3AD203B41FA5}">
                      <a16:colId xmlns:a16="http://schemas.microsoft.com/office/drawing/2014/main" val="245740133"/>
                    </a:ext>
                  </a:extLst>
                </a:gridCol>
              </a:tblGrid>
              <a:tr h="0">
                <a:tc>
                  <a:txBody>
                    <a:bodyPr/>
                    <a:lstStyle/>
                    <a:p>
                      <a:pPr>
                        <a:buNone/>
                      </a:pPr>
                      <a:r>
                        <a:rPr lang="en-GB" sz="2400" b="1">
                          <a:solidFill>
                            <a:srgbClr val="C00000"/>
                          </a:solidFill>
                        </a:rPr>
                        <a:t>Singular</a:t>
                      </a:r>
                    </a:p>
                  </a:txBody>
                  <a:tcPr anchor="ctr">
                    <a:lnL>
                      <a:noFill/>
                    </a:lnL>
                    <a:lnR>
                      <a:noFill/>
                    </a:lnR>
                    <a:lnT>
                      <a:noFill/>
                    </a:lnT>
                    <a:lnB>
                      <a:noFill/>
                    </a:lnB>
                    <a:noFill/>
                  </a:tcPr>
                </a:tc>
                <a:tc>
                  <a:txBody>
                    <a:bodyPr/>
                    <a:lstStyle/>
                    <a:p>
                      <a:pPr>
                        <a:buNone/>
                      </a:pPr>
                      <a:r>
                        <a:rPr lang="en-GB" sz="2400" b="1" dirty="0">
                          <a:solidFill>
                            <a:srgbClr val="C00000"/>
                          </a:solidFill>
                        </a:rPr>
                        <a:t>Plural</a:t>
                      </a:r>
                    </a:p>
                  </a:txBody>
                  <a:tcPr anchor="ctr">
                    <a:lnL>
                      <a:noFill/>
                    </a:lnL>
                    <a:lnR>
                      <a:noFill/>
                    </a:lnR>
                    <a:lnT>
                      <a:noFill/>
                    </a:lnT>
                    <a:lnB>
                      <a:noFill/>
                    </a:lnB>
                    <a:noFill/>
                  </a:tcPr>
                </a:tc>
                <a:extLst>
                  <a:ext uri="{0D108BD9-81ED-4DB2-BD59-A6C34878D82A}">
                    <a16:rowId xmlns:a16="http://schemas.microsoft.com/office/drawing/2014/main" val="3625829971"/>
                  </a:ext>
                </a:extLst>
              </a:tr>
              <a:tr h="0">
                <a:tc>
                  <a:txBody>
                    <a:bodyPr/>
                    <a:lstStyle/>
                    <a:p>
                      <a:pPr>
                        <a:buNone/>
                      </a:pPr>
                      <a:r>
                        <a:rPr lang="en-GB" sz="2400">
                          <a:effectLst/>
                        </a:rPr>
                        <a:t>child</a:t>
                      </a:r>
                    </a:p>
                  </a:txBody>
                  <a:tcPr anchor="ctr">
                    <a:lnL>
                      <a:noFill/>
                    </a:lnL>
                    <a:lnR>
                      <a:noFill/>
                    </a:lnR>
                    <a:lnT>
                      <a:noFill/>
                    </a:lnT>
                    <a:lnB>
                      <a:noFill/>
                    </a:lnB>
                    <a:noFill/>
                  </a:tcPr>
                </a:tc>
                <a:tc>
                  <a:txBody>
                    <a:bodyPr/>
                    <a:lstStyle/>
                    <a:p>
                      <a:pPr>
                        <a:buNone/>
                      </a:pPr>
                      <a:r>
                        <a:rPr lang="en-GB" sz="2400">
                          <a:effectLst/>
                        </a:rPr>
                        <a:t>children</a:t>
                      </a:r>
                    </a:p>
                  </a:txBody>
                  <a:tcPr anchor="ctr">
                    <a:lnL>
                      <a:noFill/>
                    </a:lnL>
                    <a:lnR>
                      <a:noFill/>
                    </a:lnR>
                    <a:lnT>
                      <a:noFill/>
                    </a:lnT>
                    <a:lnB>
                      <a:noFill/>
                    </a:lnB>
                    <a:noFill/>
                  </a:tcPr>
                </a:tc>
                <a:extLst>
                  <a:ext uri="{0D108BD9-81ED-4DB2-BD59-A6C34878D82A}">
                    <a16:rowId xmlns:a16="http://schemas.microsoft.com/office/drawing/2014/main" val="160795144"/>
                  </a:ext>
                </a:extLst>
              </a:tr>
              <a:tr h="0">
                <a:tc>
                  <a:txBody>
                    <a:bodyPr/>
                    <a:lstStyle/>
                    <a:p>
                      <a:pPr>
                        <a:buNone/>
                      </a:pPr>
                      <a:r>
                        <a:rPr lang="en-GB" sz="2400" dirty="0">
                          <a:effectLst/>
                        </a:rPr>
                        <a:t>man</a:t>
                      </a:r>
                    </a:p>
                  </a:txBody>
                  <a:tcPr anchor="ctr">
                    <a:lnL>
                      <a:noFill/>
                    </a:lnL>
                    <a:lnR>
                      <a:noFill/>
                    </a:lnR>
                    <a:lnT>
                      <a:noFill/>
                    </a:lnT>
                    <a:lnB>
                      <a:noFill/>
                    </a:lnB>
                    <a:noFill/>
                  </a:tcPr>
                </a:tc>
                <a:tc>
                  <a:txBody>
                    <a:bodyPr/>
                    <a:lstStyle/>
                    <a:p>
                      <a:pPr>
                        <a:buNone/>
                      </a:pPr>
                      <a:r>
                        <a:rPr lang="en-GB" sz="2400">
                          <a:effectLst/>
                        </a:rPr>
                        <a:t>men</a:t>
                      </a:r>
                    </a:p>
                  </a:txBody>
                  <a:tcPr anchor="ctr">
                    <a:lnL>
                      <a:noFill/>
                    </a:lnL>
                    <a:lnR>
                      <a:noFill/>
                    </a:lnR>
                    <a:lnT>
                      <a:noFill/>
                    </a:lnT>
                    <a:lnB>
                      <a:noFill/>
                    </a:lnB>
                    <a:noFill/>
                  </a:tcPr>
                </a:tc>
                <a:extLst>
                  <a:ext uri="{0D108BD9-81ED-4DB2-BD59-A6C34878D82A}">
                    <a16:rowId xmlns:a16="http://schemas.microsoft.com/office/drawing/2014/main" val="38006398"/>
                  </a:ext>
                </a:extLst>
              </a:tr>
              <a:tr h="0">
                <a:tc>
                  <a:txBody>
                    <a:bodyPr/>
                    <a:lstStyle/>
                    <a:p>
                      <a:pPr>
                        <a:buNone/>
                      </a:pPr>
                      <a:r>
                        <a:rPr lang="en-GB" sz="2400">
                          <a:effectLst/>
                        </a:rPr>
                        <a:t>woman</a:t>
                      </a:r>
                    </a:p>
                  </a:txBody>
                  <a:tcPr anchor="ctr">
                    <a:lnL>
                      <a:noFill/>
                    </a:lnL>
                    <a:lnR>
                      <a:noFill/>
                    </a:lnR>
                    <a:lnT>
                      <a:noFill/>
                    </a:lnT>
                    <a:lnB>
                      <a:noFill/>
                    </a:lnB>
                    <a:noFill/>
                  </a:tcPr>
                </a:tc>
                <a:tc>
                  <a:txBody>
                    <a:bodyPr/>
                    <a:lstStyle/>
                    <a:p>
                      <a:pPr>
                        <a:buNone/>
                      </a:pPr>
                      <a:r>
                        <a:rPr lang="en-GB" sz="2400">
                          <a:effectLst/>
                        </a:rPr>
                        <a:t>women</a:t>
                      </a:r>
                    </a:p>
                  </a:txBody>
                  <a:tcPr anchor="ctr">
                    <a:lnL>
                      <a:noFill/>
                    </a:lnL>
                    <a:lnR>
                      <a:noFill/>
                    </a:lnR>
                    <a:lnT>
                      <a:noFill/>
                    </a:lnT>
                    <a:lnB>
                      <a:noFill/>
                    </a:lnB>
                    <a:noFill/>
                  </a:tcPr>
                </a:tc>
                <a:extLst>
                  <a:ext uri="{0D108BD9-81ED-4DB2-BD59-A6C34878D82A}">
                    <a16:rowId xmlns:a16="http://schemas.microsoft.com/office/drawing/2014/main" val="1599818982"/>
                  </a:ext>
                </a:extLst>
              </a:tr>
              <a:tr h="0">
                <a:tc>
                  <a:txBody>
                    <a:bodyPr/>
                    <a:lstStyle/>
                    <a:p>
                      <a:pPr>
                        <a:buNone/>
                      </a:pPr>
                      <a:r>
                        <a:rPr lang="en-GB" sz="2400">
                          <a:effectLst/>
                        </a:rPr>
                        <a:t>mouse</a:t>
                      </a:r>
                    </a:p>
                  </a:txBody>
                  <a:tcPr anchor="ctr">
                    <a:lnL>
                      <a:noFill/>
                    </a:lnL>
                    <a:lnR>
                      <a:noFill/>
                    </a:lnR>
                    <a:lnT>
                      <a:noFill/>
                    </a:lnT>
                    <a:lnB>
                      <a:noFill/>
                    </a:lnB>
                    <a:noFill/>
                  </a:tcPr>
                </a:tc>
                <a:tc>
                  <a:txBody>
                    <a:bodyPr/>
                    <a:lstStyle/>
                    <a:p>
                      <a:pPr>
                        <a:buNone/>
                      </a:pPr>
                      <a:r>
                        <a:rPr lang="en-GB" sz="2400">
                          <a:effectLst/>
                        </a:rPr>
                        <a:t>mice</a:t>
                      </a:r>
                    </a:p>
                  </a:txBody>
                  <a:tcPr anchor="ctr">
                    <a:lnL>
                      <a:noFill/>
                    </a:lnL>
                    <a:lnR>
                      <a:noFill/>
                    </a:lnR>
                    <a:lnT>
                      <a:noFill/>
                    </a:lnT>
                    <a:lnB>
                      <a:noFill/>
                    </a:lnB>
                    <a:noFill/>
                  </a:tcPr>
                </a:tc>
                <a:extLst>
                  <a:ext uri="{0D108BD9-81ED-4DB2-BD59-A6C34878D82A}">
                    <a16:rowId xmlns:a16="http://schemas.microsoft.com/office/drawing/2014/main" val="1045138230"/>
                  </a:ext>
                </a:extLst>
              </a:tr>
              <a:tr h="0">
                <a:tc>
                  <a:txBody>
                    <a:bodyPr/>
                    <a:lstStyle/>
                    <a:p>
                      <a:pPr>
                        <a:buNone/>
                      </a:pPr>
                      <a:r>
                        <a:rPr lang="en-GB" sz="2400">
                          <a:effectLst/>
                        </a:rPr>
                        <a:t>tooth</a:t>
                      </a:r>
                    </a:p>
                  </a:txBody>
                  <a:tcPr anchor="ctr">
                    <a:lnL>
                      <a:noFill/>
                    </a:lnL>
                    <a:lnR>
                      <a:noFill/>
                    </a:lnR>
                    <a:lnT>
                      <a:noFill/>
                    </a:lnT>
                    <a:lnB>
                      <a:noFill/>
                    </a:lnB>
                    <a:noFill/>
                  </a:tcPr>
                </a:tc>
                <a:tc>
                  <a:txBody>
                    <a:bodyPr/>
                    <a:lstStyle/>
                    <a:p>
                      <a:pPr>
                        <a:buNone/>
                      </a:pPr>
                      <a:r>
                        <a:rPr lang="en-GB" sz="2400">
                          <a:effectLst/>
                        </a:rPr>
                        <a:t>teeth</a:t>
                      </a:r>
                    </a:p>
                  </a:txBody>
                  <a:tcPr anchor="ctr">
                    <a:lnL>
                      <a:noFill/>
                    </a:lnL>
                    <a:lnR>
                      <a:noFill/>
                    </a:lnR>
                    <a:lnT>
                      <a:noFill/>
                    </a:lnT>
                    <a:lnB>
                      <a:noFill/>
                    </a:lnB>
                    <a:noFill/>
                  </a:tcPr>
                </a:tc>
                <a:extLst>
                  <a:ext uri="{0D108BD9-81ED-4DB2-BD59-A6C34878D82A}">
                    <a16:rowId xmlns:a16="http://schemas.microsoft.com/office/drawing/2014/main" val="1593983493"/>
                  </a:ext>
                </a:extLst>
              </a:tr>
              <a:tr h="0">
                <a:tc>
                  <a:txBody>
                    <a:bodyPr/>
                    <a:lstStyle/>
                    <a:p>
                      <a:pPr>
                        <a:buNone/>
                      </a:pPr>
                      <a:r>
                        <a:rPr lang="en-GB" sz="2400" dirty="0">
                          <a:effectLst/>
                        </a:rPr>
                        <a:t>foot</a:t>
                      </a:r>
                    </a:p>
                  </a:txBody>
                  <a:tcPr anchor="ctr">
                    <a:lnL>
                      <a:noFill/>
                    </a:lnL>
                    <a:lnR>
                      <a:noFill/>
                    </a:lnR>
                    <a:lnT>
                      <a:noFill/>
                    </a:lnT>
                    <a:lnB>
                      <a:noFill/>
                    </a:lnB>
                    <a:noFill/>
                  </a:tcPr>
                </a:tc>
                <a:tc>
                  <a:txBody>
                    <a:bodyPr/>
                    <a:lstStyle/>
                    <a:p>
                      <a:pPr>
                        <a:buNone/>
                      </a:pPr>
                      <a:r>
                        <a:rPr lang="en-GB" sz="2400" dirty="0">
                          <a:effectLst/>
                        </a:rPr>
                        <a:t>feet</a:t>
                      </a:r>
                    </a:p>
                  </a:txBody>
                  <a:tcPr anchor="ctr">
                    <a:lnL>
                      <a:noFill/>
                    </a:lnL>
                    <a:lnR>
                      <a:noFill/>
                    </a:lnR>
                    <a:lnT>
                      <a:noFill/>
                    </a:lnT>
                    <a:lnB>
                      <a:noFill/>
                    </a:lnB>
                    <a:noFill/>
                  </a:tcPr>
                </a:tc>
                <a:extLst>
                  <a:ext uri="{0D108BD9-81ED-4DB2-BD59-A6C34878D82A}">
                    <a16:rowId xmlns:a16="http://schemas.microsoft.com/office/drawing/2014/main" val="1385943548"/>
                  </a:ext>
                </a:extLst>
              </a:tr>
            </a:tbl>
          </a:graphicData>
        </a:graphic>
      </p:graphicFrame>
      <p:sp>
        <p:nvSpPr>
          <p:cNvPr id="6" name="TextBox 5">
            <a:extLst>
              <a:ext uri="{FF2B5EF4-FFF2-40B4-BE49-F238E27FC236}">
                <a16:creationId xmlns:a16="http://schemas.microsoft.com/office/drawing/2014/main" id="{92F9CA62-382F-A7FE-B171-9C307279DD58}"/>
              </a:ext>
            </a:extLst>
          </p:cNvPr>
          <p:cNvSpPr txBox="1"/>
          <p:nvPr/>
        </p:nvSpPr>
        <p:spPr>
          <a:xfrm>
            <a:off x="661555" y="1702031"/>
            <a:ext cx="6094268" cy="523220"/>
          </a:xfrm>
          <a:prstGeom prst="rect">
            <a:avLst/>
          </a:prstGeom>
          <a:noFill/>
        </p:spPr>
        <p:txBody>
          <a:bodyPr wrap="square">
            <a:spAutoFit/>
          </a:bodyPr>
          <a:lstStyle/>
          <a:p>
            <a:pPr>
              <a:buNone/>
            </a:pPr>
            <a:r>
              <a:rPr lang="en-GB" sz="2800" b="1" dirty="0">
                <a:effectLst/>
              </a:rPr>
              <a:t>These words change in a special way:</a:t>
            </a:r>
          </a:p>
        </p:txBody>
      </p:sp>
      <p:graphicFrame>
        <p:nvGraphicFramePr>
          <p:cNvPr id="9" name="Table 8">
            <a:extLst>
              <a:ext uri="{FF2B5EF4-FFF2-40B4-BE49-F238E27FC236}">
                <a16:creationId xmlns:a16="http://schemas.microsoft.com/office/drawing/2014/main" id="{2E433B4A-EF8F-CE9D-216D-E3A6B26F0925}"/>
              </a:ext>
            </a:extLst>
          </p:cNvPr>
          <p:cNvGraphicFramePr>
            <a:graphicFrameLocks noGrp="1"/>
          </p:cNvGraphicFramePr>
          <p:nvPr>
            <p:extLst>
              <p:ext uri="{D42A27DB-BD31-4B8C-83A1-F6EECF244321}">
                <p14:modId xmlns:p14="http://schemas.microsoft.com/office/powerpoint/2010/main" val="4061131873"/>
              </p:ext>
            </p:extLst>
          </p:nvPr>
        </p:nvGraphicFramePr>
        <p:xfrm>
          <a:off x="7057159" y="2593571"/>
          <a:ext cx="3862540" cy="3146080"/>
        </p:xfrm>
        <a:graphic>
          <a:graphicData uri="http://schemas.openxmlformats.org/drawingml/2006/table">
            <a:tbl>
              <a:tblPr/>
              <a:tblGrid>
                <a:gridCol w="1931270">
                  <a:extLst>
                    <a:ext uri="{9D8B030D-6E8A-4147-A177-3AD203B41FA5}">
                      <a16:colId xmlns:a16="http://schemas.microsoft.com/office/drawing/2014/main" val="2301947419"/>
                    </a:ext>
                  </a:extLst>
                </a:gridCol>
                <a:gridCol w="1931270">
                  <a:extLst>
                    <a:ext uri="{9D8B030D-6E8A-4147-A177-3AD203B41FA5}">
                      <a16:colId xmlns:a16="http://schemas.microsoft.com/office/drawing/2014/main" val="697205457"/>
                    </a:ext>
                  </a:extLst>
                </a:gridCol>
              </a:tblGrid>
              <a:tr h="365760">
                <a:tc>
                  <a:txBody>
                    <a:bodyPr/>
                    <a:lstStyle/>
                    <a:p>
                      <a:pPr>
                        <a:buNone/>
                      </a:pPr>
                      <a:r>
                        <a:rPr lang="en-GB" sz="2400" b="1">
                          <a:solidFill>
                            <a:srgbClr val="C00000"/>
                          </a:solidFill>
                        </a:rPr>
                        <a:t>Singular</a:t>
                      </a:r>
                    </a:p>
                  </a:txBody>
                  <a:tcPr marL="83680" marR="83680" marT="41840" marB="41840" anchor="ctr">
                    <a:lnL>
                      <a:noFill/>
                    </a:lnL>
                    <a:lnR>
                      <a:noFill/>
                    </a:lnR>
                    <a:lnT>
                      <a:noFill/>
                    </a:lnT>
                    <a:lnB>
                      <a:noFill/>
                    </a:lnB>
                    <a:noFill/>
                  </a:tcPr>
                </a:tc>
                <a:tc>
                  <a:txBody>
                    <a:bodyPr/>
                    <a:lstStyle/>
                    <a:p>
                      <a:pPr>
                        <a:buNone/>
                      </a:pPr>
                      <a:r>
                        <a:rPr lang="en-GB" sz="2400" b="1" dirty="0">
                          <a:solidFill>
                            <a:srgbClr val="C00000"/>
                          </a:solidFill>
                        </a:rPr>
                        <a:t>Plural</a:t>
                      </a:r>
                    </a:p>
                  </a:txBody>
                  <a:tcPr marL="83680" marR="83680" marT="41840" marB="41840" anchor="ctr">
                    <a:lnL>
                      <a:noFill/>
                    </a:lnL>
                    <a:lnR>
                      <a:noFill/>
                    </a:lnR>
                    <a:lnT>
                      <a:noFill/>
                    </a:lnT>
                    <a:lnB>
                      <a:noFill/>
                    </a:lnB>
                    <a:noFill/>
                  </a:tcPr>
                </a:tc>
                <a:extLst>
                  <a:ext uri="{0D108BD9-81ED-4DB2-BD59-A6C34878D82A}">
                    <a16:rowId xmlns:a16="http://schemas.microsoft.com/office/drawing/2014/main" val="4198482364"/>
                  </a:ext>
                </a:extLst>
              </a:tr>
              <a:tr h="365760">
                <a:tc>
                  <a:txBody>
                    <a:bodyPr/>
                    <a:lstStyle/>
                    <a:p>
                      <a:pPr>
                        <a:buNone/>
                      </a:pPr>
                      <a:r>
                        <a:rPr lang="en-GB" sz="2400" dirty="0">
                          <a:effectLst/>
                        </a:rPr>
                        <a:t>goose</a:t>
                      </a:r>
                    </a:p>
                  </a:txBody>
                  <a:tcPr marL="83680" marR="83680" marT="41840" marB="41840" anchor="ctr">
                    <a:lnL>
                      <a:noFill/>
                    </a:lnL>
                    <a:lnR>
                      <a:noFill/>
                    </a:lnR>
                    <a:lnT>
                      <a:noFill/>
                    </a:lnT>
                    <a:lnB>
                      <a:noFill/>
                    </a:lnB>
                    <a:noFill/>
                  </a:tcPr>
                </a:tc>
                <a:tc>
                  <a:txBody>
                    <a:bodyPr/>
                    <a:lstStyle/>
                    <a:p>
                      <a:pPr>
                        <a:buNone/>
                      </a:pPr>
                      <a:r>
                        <a:rPr lang="en-GB" sz="2400" dirty="0">
                          <a:effectLst/>
                        </a:rPr>
                        <a:t>geese</a:t>
                      </a:r>
                    </a:p>
                  </a:txBody>
                  <a:tcPr marL="83680" marR="83680" marT="41840" marB="41840" anchor="ctr">
                    <a:lnL>
                      <a:noFill/>
                    </a:lnL>
                    <a:lnR>
                      <a:noFill/>
                    </a:lnR>
                    <a:lnT>
                      <a:noFill/>
                    </a:lnT>
                    <a:lnB>
                      <a:noFill/>
                    </a:lnB>
                    <a:noFill/>
                  </a:tcPr>
                </a:tc>
                <a:extLst>
                  <a:ext uri="{0D108BD9-81ED-4DB2-BD59-A6C34878D82A}">
                    <a16:rowId xmlns:a16="http://schemas.microsoft.com/office/drawing/2014/main" val="197250312"/>
                  </a:ext>
                </a:extLst>
              </a:tr>
              <a:tr h="365760">
                <a:tc>
                  <a:txBody>
                    <a:bodyPr/>
                    <a:lstStyle/>
                    <a:p>
                      <a:pPr>
                        <a:buNone/>
                      </a:pPr>
                      <a:r>
                        <a:rPr lang="en-GB" sz="2400" dirty="0">
                          <a:effectLst/>
                        </a:rPr>
                        <a:t>person</a:t>
                      </a:r>
                    </a:p>
                  </a:txBody>
                  <a:tcPr marL="83680" marR="83680" marT="41840" marB="41840" anchor="ctr">
                    <a:lnL>
                      <a:noFill/>
                    </a:lnL>
                    <a:lnR>
                      <a:noFill/>
                    </a:lnR>
                    <a:lnT>
                      <a:noFill/>
                    </a:lnT>
                    <a:lnB>
                      <a:noFill/>
                    </a:lnB>
                    <a:noFill/>
                  </a:tcPr>
                </a:tc>
                <a:tc>
                  <a:txBody>
                    <a:bodyPr/>
                    <a:lstStyle/>
                    <a:p>
                      <a:pPr>
                        <a:buNone/>
                      </a:pPr>
                      <a:r>
                        <a:rPr lang="en-GB" sz="2400">
                          <a:effectLst/>
                        </a:rPr>
                        <a:t>people</a:t>
                      </a:r>
                    </a:p>
                  </a:txBody>
                  <a:tcPr marL="83680" marR="83680" marT="41840" marB="41840" anchor="ctr">
                    <a:lnL>
                      <a:noFill/>
                    </a:lnL>
                    <a:lnR>
                      <a:noFill/>
                    </a:lnR>
                    <a:lnT>
                      <a:noFill/>
                    </a:lnT>
                    <a:lnB>
                      <a:noFill/>
                    </a:lnB>
                    <a:noFill/>
                  </a:tcPr>
                </a:tc>
                <a:extLst>
                  <a:ext uri="{0D108BD9-81ED-4DB2-BD59-A6C34878D82A}">
                    <a16:rowId xmlns:a16="http://schemas.microsoft.com/office/drawing/2014/main" val="3391491164"/>
                  </a:ext>
                </a:extLst>
              </a:tr>
              <a:tr h="365760">
                <a:tc>
                  <a:txBody>
                    <a:bodyPr/>
                    <a:lstStyle/>
                    <a:p>
                      <a:pPr>
                        <a:buNone/>
                      </a:pPr>
                      <a:r>
                        <a:rPr lang="en-GB" sz="2400">
                          <a:effectLst/>
                        </a:rPr>
                        <a:t>ox</a:t>
                      </a:r>
                    </a:p>
                  </a:txBody>
                  <a:tcPr marL="83680" marR="83680" marT="41840" marB="41840" anchor="ctr">
                    <a:lnL>
                      <a:noFill/>
                    </a:lnL>
                    <a:lnR>
                      <a:noFill/>
                    </a:lnR>
                    <a:lnT>
                      <a:noFill/>
                    </a:lnT>
                    <a:lnB>
                      <a:noFill/>
                    </a:lnB>
                    <a:noFill/>
                  </a:tcPr>
                </a:tc>
                <a:tc>
                  <a:txBody>
                    <a:bodyPr/>
                    <a:lstStyle/>
                    <a:p>
                      <a:pPr>
                        <a:buNone/>
                      </a:pPr>
                      <a:r>
                        <a:rPr lang="en-GB" sz="2400">
                          <a:effectLst/>
                        </a:rPr>
                        <a:t>oxen</a:t>
                      </a:r>
                    </a:p>
                  </a:txBody>
                  <a:tcPr marL="83680" marR="83680" marT="41840" marB="41840" anchor="ctr">
                    <a:lnL>
                      <a:noFill/>
                    </a:lnL>
                    <a:lnR>
                      <a:noFill/>
                    </a:lnR>
                    <a:lnT>
                      <a:noFill/>
                    </a:lnT>
                    <a:lnB>
                      <a:noFill/>
                    </a:lnB>
                    <a:noFill/>
                  </a:tcPr>
                </a:tc>
                <a:extLst>
                  <a:ext uri="{0D108BD9-81ED-4DB2-BD59-A6C34878D82A}">
                    <a16:rowId xmlns:a16="http://schemas.microsoft.com/office/drawing/2014/main" val="2944005389"/>
                  </a:ext>
                </a:extLst>
              </a:tr>
              <a:tr h="365760">
                <a:tc>
                  <a:txBody>
                    <a:bodyPr/>
                    <a:lstStyle/>
                    <a:p>
                      <a:pPr>
                        <a:buNone/>
                      </a:pPr>
                      <a:r>
                        <a:rPr lang="en-GB" sz="2400">
                          <a:effectLst/>
                        </a:rPr>
                        <a:t>cactus</a:t>
                      </a:r>
                    </a:p>
                  </a:txBody>
                  <a:tcPr marL="83680" marR="83680" marT="41840" marB="41840" anchor="ctr">
                    <a:lnL>
                      <a:noFill/>
                    </a:lnL>
                    <a:lnR>
                      <a:noFill/>
                    </a:lnR>
                    <a:lnT>
                      <a:noFill/>
                    </a:lnT>
                    <a:lnB>
                      <a:noFill/>
                    </a:lnB>
                    <a:noFill/>
                  </a:tcPr>
                </a:tc>
                <a:tc>
                  <a:txBody>
                    <a:bodyPr/>
                    <a:lstStyle/>
                    <a:p>
                      <a:pPr>
                        <a:buNone/>
                      </a:pPr>
                      <a:r>
                        <a:rPr lang="en-GB" sz="2400">
                          <a:effectLst/>
                        </a:rPr>
                        <a:t>cacti</a:t>
                      </a:r>
                    </a:p>
                  </a:txBody>
                  <a:tcPr marL="83680" marR="83680" marT="41840" marB="41840" anchor="ctr">
                    <a:lnL>
                      <a:noFill/>
                    </a:lnL>
                    <a:lnR>
                      <a:noFill/>
                    </a:lnR>
                    <a:lnT>
                      <a:noFill/>
                    </a:lnT>
                    <a:lnB>
                      <a:noFill/>
                    </a:lnB>
                    <a:noFill/>
                  </a:tcPr>
                </a:tc>
                <a:extLst>
                  <a:ext uri="{0D108BD9-81ED-4DB2-BD59-A6C34878D82A}">
                    <a16:rowId xmlns:a16="http://schemas.microsoft.com/office/drawing/2014/main" val="1959009347"/>
                  </a:ext>
                </a:extLst>
              </a:tr>
              <a:tr h="365760">
                <a:tc>
                  <a:txBody>
                    <a:bodyPr/>
                    <a:lstStyle/>
                    <a:p>
                      <a:pPr>
                        <a:buNone/>
                      </a:pPr>
                      <a:r>
                        <a:rPr lang="en-GB" sz="2400">
                          <a:effectLst/>
                        </a:rPr>
                        <a:t>fungus</a:t>
                      </a:r>
                    </a:p>
                  </a:txBody>
                  <a:tcPr marL="83680" marR="83680" marT="41840" marB="41840" anchor="ctr">
                    <a:lnL>
                      <a:noFill/>
                    </a:lnL>
                    <a:lnR>
                      <a:noFill/>
                    </a:lnR>
                    <a:lnT>
                      <a:noFill/>
                    </a:lnT>
                    <a:lnB>
                      <a:noFill/>
                    </a:lnB>
                    <a:noFill/>
                  </a:tcPr>
                </a:tc>
                <a:tc>
                  <a:txBody>
                    <a:bodyPr/>
                    <a:lstStyle/>
                    <a:p>
                      <a:pPr>
                        <a:buNone/>
                      </a:pPr>
                      <a:r>
                        <a:rPr lang="en-GB" sz="2400" dirty="0">
                          <a:effectLst/>
                        </a:rPr>
                        <a:t>fungi</a:t>
                      </a:r>
                    </a:p>
                  </a:txBody>
                  <a:tcPr marL="83680" marR="83680" marT="41840" marB="41840" anchor="ctr">
                    <a:lnL>
                      <a:noFill/>
                    </a:lnL>
                    <a:lnR>
                      <a:noFill/>
                    </a:lnR>
                    <a:lnT>
                      <a:noFill/>
                    </a:lnT>
                    <a:lnB>
                      <a:noFill/>
                    </a:lnB>
                    <a:noFill/>
                  </a:tcPr>
                </a:tc>
                <a:extLst>
                  <a:ext uri="{0D108BD9-81ED-4DB2-BD59-A6C34878D82A}">
                    <a16:rowId xmlns:a16="http://schemas.microsoft.com/office/drawing/2014/main" val="1973211059"/>
                  </a:ext>
                </a:extLst>
              </a:tr>
              <a:tr h="365760">
                <a:tc>
                  <a:txBody>
                    <a:bodyPr/>
                    <a:lstStyle/>
                    <a:p>
                      <a:pPr>
                        <a:buNone/>
                      </a:pPr>
                      <a:r>
                        <a:rPr lang="en-GB" sz="2400" dirty="0">
                          <a:effectLst/>
                        </a:rPr>
                        <a:t>crisis</a:t>
                      </a:r>
                    </a:p>
                  </a:txBody>
                  <a:tcPr marL="83680" marR="83680" marT="41840" marB="41840" anchor="ctr">
                    <a:lnL>
                      <a:noFill/>
                    </a:lnL>
                    <a:lnR>
                      <a:noFill/>
                    </a:lnR>
                    <a:lnT>
                      <a:noFill/>
                    </a:lnT>
                    <a:lnB>
                      <a:noFill/>
                    </a:lnB>
                    <a:noFill/>
                  </a:tcPr>
                </a:tc>
                <a:tc>
                  <a:txBody>
                    <a:bodyPr/>
                    <a:lstStyle/>
                    <a:p>
                      <a:pPr>
                        <a:buNone/>
                      </a:pPr>
                      <a:r>
                        <a:rPr lang="en-GB" sz="2400" dirty="0">
                          <a:effectLst/>
                        </a:rPr>
                        <a:t>crises</a:t>
                      </a:r>
                    </a:p>
                  </a:txBody>
                  <a:tcPr marL="83680" marR="83680" marT="41840" marB="41840" anchor="ctr">
                    <a:lnL>
                      <a:noFill/>
                    </a:lnL>
                    <a:lnR>
                      <a:noFill/>
                    </a:lnR>
                    <a:lnT>
                      <a:noFill/>
                    </a:lnT>
                    <a:lnB>
                      <a:noFill/>
                    </a:lnB>
                    <a:noFill/>
                  </a:tcPr>
                </a:tc>
                <a:extLst>
                  <a:ext uri="{0D108BD9-81ED-4DB2-BD59-A6C34878D82A}">
                    <a16:rowId xmlns:a16="http://schemas.microsoft.com/office/drawing/2014/main" val="846875924"/>
                  </a:ext>
                </a:extLst>
              </a:tr>
            </a:tbl>
          </a:graphicData>
        </a:graphic>
      </p:graphicFrame>
    </p:spTree>
    <p:extLst>
      <p:ext uri="{BB962C8B-B14F-4D97-AF65-F5344CB8AC3E}">
        <p14:creationId xmlns:p14="http://schemas.microsoft.com/office/powerpoint/2010/main" val="2188906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06803-014E-2C57-9ACC-ECAFF2AF71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52C03-C61C-B2B6-AD7C-4649A1577A28}"/>
              </a:ext>
            </a:extLst>
          </p:cNvPr>
          <p:cNvSpPr>
            <a:spLocks noGrp="1"/>
          </p:cNvSpPr>
          <p:nvPr>
            <p:ph type="title"/>
          </p:nvPr>
        </p:nvSpPr>
        <p:spPr>
          <a:xfrm>
            <a:off x="838200" y="785091"/>
            <a:ext cx="9438409" cy="905597"/>
          </a:xfrm>
        </p:spPr>
        <p:txBody>
          <a:bodyPr/>
          <a:lstStyle/>
          <a:p>
            <a:r>
              <a:rPr lang="en-GB" b="1" dirty="0">
                <a:solidFill>
                  <a:srgbClr val="C00000"/>
                </a:solidFill>
              </a:rPr>
              <a:t>Quick Practice</a:t>
            </a:r>
            <a:br>
              <a:rPr lang="en-GB" b="1" dirty="0"/>
            </a:b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97BC269F-4257-07A5-524A-99954DEACF9C}"/>
              </a:ext>
            </a:extLst>
          </p:cNvPr>
          <p:cNvSpPr>
            <a:spLocks noGrp="1"/>
          </p:cNvSpPr>
          <p:nvPr>
            <p:ph idx="1"/>
          </p:nvPr>
        </p:nvSpPr>
        <p:spPr>
          <a:xfrm>
            <a:off x="838200" y="1690688"/>
            <a:ext cx="9035473" cy="4634346"/>
          </a:xfrm>
        </p:spPr>
        <p:txBody>
          <a:bodyPr/>
          <a:lstStyle/>
          <a:p>
            <a:pPr>
              <a:buNone/>
            </a:pPr>
            <a:r>
              <a:rPr lang="en-GB" dirty="0">
                <a:effectLst/>
              </a:rPr>
              <a:t>Write the plural of these words:</a:t>
            </a:r>
          </a:p>
          <a:p>
            <a:pPr marL="342900" lvl="0" indent="-342900">
              <a:buFont typeface="+mj-lt"/>
              <a:buAutoNum type="arabicPeriod"/>
            </a:pPr>
            <a:r>
              <a:rPr lang="en-GB" dirty="0"/>
              <a:t>box</a:t>
            </a:r>
          </a:p>
          <a:p>
            <a:pPr marL="342900" lvl="0" indent="-342900">
              <a:buFont typeface="+mj-lt"/>
              <a:buAutoNum type="arabicPeriod"/>
            </a:pPr>
            <a:r>
              <a:rPr lang="en-GB" dirty="0"/>
              <a:t>city</a:t>
            </a:r>
          </a:p>
          <a:p>
            <a:pPr marL="342900" lvl="0" indent="-342900">
              <a:buFont typeface="+mj-lt"/>
              <a:buAutoNum type="arabicPeriod"/>
            </a:pPr>
            <a:r>
              <a:rPr lang="en-GB" dirty="0"/>
              <a:t>key</a:t>
            </a:r>
          </a:p>
          <a:p>
            <a:pPr marL="342900" lvl="0" indent="-342900">
              <a:buFont typeface="+mj-lt"/>
              <a:buAutoNum type="arabicPeriod"/>
            </a:pPr>
            <a:r>
              <a:rPr lang="en-GB" dirty="0"/>
              <a:t>child</a:t>
            </a:r>
          </a:p>
          <a:p>
            <a:pPr marL="342900" lvl="0" indent="-342900">
              <a:buFont typeface="+mj-lt"/>
              <a:buAutoNum type="arabicPeriod"/>
            </a:pPr>
            <a:r>
              <a:rPr lang="en-GB" dirty="0"/>
              <a:t>sheep</a:t>
            </a:r>
          </a:p>
          <a:p>
            <a:pPr marL="342900" lvl="0" indent="-342900">
              <a:buFont typeface="+mj-lt"/>
              <a:buAutoNum type="arabicPeriod"/>
            </a:pPr>
            <a:r>
              <a:rPr lang="en-GB" dirty="0"/>
              <a:t>mouse</a:t>
            </a:r>
          </a:p>
          <a:p>
            <a:pPr marL="342900" lvl="0" indent="-342900">
              <a:buFont typeface="+mj-lt"/>
              <a:buAutoNum type="arabicPeriod"/>
            </a:pPr>
            <a:r>
              <a:rPr lang="en-GB" dirty="0"/>
              <a:t>knife</a:t>
            </a:r>
          </a:p>
          <a:p>
            <a:pPr marL="342900" lvl="0" indent="-342900">
              <a:buFont typeface="+mj-lt"/>
              <a:buAutoNum type="arabicPeriod"/>
            </a:pPr>
            <a:r>
              <a:rPr lang="en-GB" dirty="0"/>
              <a:t>man</a:t>
            </a:r>
          </a:p>
          <a:p>
            <a:endParaRPr lang="en-GB" dirty="0"/>
          </a:p>
        </p:txBody>
      </p:sp>
    </p:spTree>
    <p:extLst>
      <p:ext uri="{BB962C8B-B14F-4D97-AF65-F5344CB8AC3E}">
        <p14:creationId xmlns:p14="http://schemas.microsoft.com/office/powerpoint/2010/main" val="3663130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5C1A8-4C2A-CEDB-6B42-0C19B54B6E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8B460D-2373-CD00-5DA4-0CC4BEE79664}"/>
              </a:ext>
            </a:extLst>
          </p:cNvPr>
          <p:cNvSpPr>
            <a:spLocks noGrp="1"/>
          </p:cNvSpPr>
          <p:nvPr>
            <p:ph type="title"/>
          </p:nvPr>
        </p:nvSpPr>
        <p:spPr/>
        <p:txBody>
          <a:bodyPr/>
          <a:lstStyle/>
          <a:p>
            <a:r>
              <a:rPr lang="en-GB" sz="6000" b="1" dirty="0">
                <a:solidFill>
                  <a:srgbClr val="7030A0"/>
                </a:solidFill>
              </a:rPr>
              <a:t>GAME TIME</a:t>
            </a:r>
          </a:p>
        </p:txBody>
      </p:sp>
      <p:sp>
        <p:nvSpPr>
          <p:cNvPr id="3" name="Content Placeholder 2">
            <a:extLst>
              <a:ext uri="{FF2B5EF4-FFF2-40B4-BE49-F238E27FC236}">
                <a16:creationId xmlns:a16="http://schemas.microsoft.com/office/drawing/2014/main" id="{4B7EC814-4EDB-25A2-9ECC-6E3524467054}"/>
              </a:ext>
            </a:extLst>
          </p:cNvPr>
          <p:cNvSpPr>
            <a:spLocks noGrp="1"/>
          </p:cNvSpPr>
          <p:nvPr>
            <p:ph idx="1"/>
          </p:nvPr>
        </p:nvSpPr>
        <p:spPr/>
        <p:txBody>
          <a:bodyPr/>
          <a:lstStyle/>
          <a:p>
            <a:r>
              <a:rPr lang="en-GB" dirty="0">
                <a:hlinkClick r:id="rId2"/>
              </a:rPr>
              <a:t>Plural Challenge – Entry 3 | </a:t>
            </a:r>
            <a:r>
              <a:rPr lang="en-GB" dirty="0" err="1">
                <a:hlinkClick r:id="rId2"/>
              </a:rPr>
              <a:t>Baamboozle</a:t>
            </a:r>
            <a:r>
              <a:rPr lang="en-GB" dirty="0">
                <a:hlinkClick r:id="rId2"/>
              </a:rPr>
              <a:t> - </a:t>
            </a:r>
            <a:r>
              <a:rPr lang="en-GB" dirty="0" err="1">
                <a:hlinkClick r:id="rId2"/>
              </a:rPr>
              <a:t>Baamboozle</a:t>
            </a:r>
            <a:r>
              <a:rPr lang="en-GB" dirty="0">
                <a:hlinkClick r:id="rId2"/>
              </a:rPr>
              <a:t> | The Most Fun Classroom Games!</a:t>
            </a:r>
            <a:endParaRPr lang="en-GB" dirty="0"/>
          </a:p>
          <a:p>
            <a:endParaRPr lang="en-GB" dirty="0"/>
          </a:p>
          <a:p>
            <a:r>
              <a:rPr lang="en-GB" dirty="0"/>
              <a:t>https://www.baamboozle.com/game/4673830</a:t>
            </a:r>
          </a:p>
        </p:txBody>
      </p:sp>
    </p:spTree>
    <p:extLst>
      <p:ext uri="{BB962C8B-B14F-4D97-AF65-F5344CB8AC3E}">
        <p14:creationId xmlns:p14="http://schemas.microsoft.com/office/powerpoint/2010/main" val="3899811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F9A3-41FC-14F7-DB4F-19C3AC179C7D}"/>
              </a:ext>
            </a:extLst>
          </p:cNvPr>
          <p:cNvSpPr>
            <a:spLocks noGrp="1"/>
          </p:cNvSpPr>
          <p:nvPr>
            <p:ph type="title"/>
          </p:nvPr>
        </p:nvSpPr>
        <p:spPr/>
        <p:txBody>
          <a:bodyPr/>
          <a:lstStyle/>
          <a:p>
            <a:r>
              <a:rPr lang="en-GB" b="1" dirty="0">
                <a:solidFill>
                  <a:srgbClr val="C00000"/>
                </a:solidFill>
              </a:rPr>
              <a:t>Homework</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504518DC-7164-D4FC-662B-B7B5AE856313}"/>
              </a:ext>
            </a:extLst>
          </p:cNvPr>
          <p:cNvSpPr>
            <a:spLocks noGrp="1"/>
          </p:cNvSpPr>
          <p:nvPr>
            <p:ph idx="1"/>
          </p:nvPr>
        </p:nvSpPr>
        <p:spPr/>
        <p:txBody>
          <a:bodyPr/>
          <a:lstStyle/>
          <a:p>
            <a:pPr marL="342900" lvl="0" indent="-342900">
              <a:buFont typeface="+mj-lt"/>
              <a:buAutoNum type="arabicPeriod"/>
            </a:pPr>
            <a:r>
              <a:rPr lang="en-GB" dirty="0"/>
              <a:t>PLURAL WORKSHEET FOR HOMEWORK</a:t>
            </a:r>
          </a:p>
          <a:p>
            <a:pPr marL="342900" lvl="0" indent="-342900">
              <a:buFont typeface="+mj-lt"/>
              <a:buAutoNum type="arabicPeriod"/>
            </a:pPr>
            <a:r>
              <a:rPr lang="en-GB" dirty="0">
                <a:effectLst/>
              </a:rPr>
              <a:t>QUICK TEXT OF PLURALS FROM THE WORKSHEET IN THE NEXT </a:t>
            </a:r>
            <a:r>
              <a:rPr lang="en-GB" dirty="0"/>
              <a:t>SESSION. </a:t>
            </a:r>
          </a:p>
          <a:p>
            <a:pPr marL="342900" lvl="0" indent="-342900">
              <a:buFont typeface="+mj-lt"/>
              <a:buAutoNum type="arabicPeriod"/>
            </a:pPr>
            <a:r>
              <a:rPr lang="en-GB" dirty="0">
                <a:effectLst/>
              </a:rPr>
              <a:t>QUICK TEXT OF ALPHABETICAL ORDER</a:t>
            </a:r>
            <a:r>
              <a:rPr lang="en-GB" dirty="0"/>
              <a:t> IN THE NEXT SESSION</a:t>
            </a:r>
            <a:endParaRPr lang="en-GB" dirty="0">
              <a:effectLst/>
            </a:endParaRPr>
          </a:p>
          <a:p>
            <a:endParaRPr lang="en-GB" dirty="0"/>
          </a:p>
        </p:txBody>
      </p:sp>
    </p:spTree>
    <p:extLst>
      <p:ext uri="{BB962C8B-B14F-4D97-AF65-F5344CB8AC3E}">
        <p14:creationId xmlns:p14="http://schemas.microsoft.com/office/powerpoint/2010/main" val="306657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6E687-E5E0-91C4-FAA2-5692A2EF9E72}"/>
              </a:ext>
            </a:extLst>
          </p:cNvPr>
          <p:cNvSpPr>
            <a:spLocks noGrp="1"/>
          </p:cNvSpPr>
          <p:nvPr>
            <p:ph type="title"/>
          </p:nvPr>
        </p:nvSpPr>
        <p:spPr>
          <a:xfrm>
            <a:off x="1461655" y="2523403"/>
            <a:ext cx="8933873" cy="905597"/>
          </a:xfrm>
        </p:spPr>
        <p:txBody>
          <a:bodyPr/>
          <a:lstStyle/>
          <a:p>
            <a:pPr algn="ctr"/>
            <a:r>
              <a:rPr lang="en-GB" b="1" dirty="0">
                <a:solidFill>
                  <a:srgbClr val="C00000"/>
                </a:solidFill>
              </a:rPr>
              <a:t>1. ALPHABETICAL ORDER</a:t>
            </a:r>
          </a:p>
        </p:txBody>
      </p:sp>
    </p:spTree>
    <p:extLst>
      <p:ext uri="{BB962C8B-B14F-4D97-AF65-F5344CB8AC3E}">
        <p14:creationId xmlns:p14="http://schemas.microsoft.com/office/powerpoint/2010/main" val="2476277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88FAC-2E80-3046-4960-0E5EE27E2019}"/>
              </a:ext>
            </a:extLst>
          </p:cNvPr>
          <p:cNvSpPr>
            <a:spLocks noGrp="1"/>
          </p:cNvSpPr>
          <p:nvPr>
            <p:ph type="title"/>
          </p:nvPr>
        </p:nvSpPr>
        <p:spPr/>
        <p:txBody>
          <a:bodyPr/>
          <a:lstStyle/>
          <a:p>
            <a:r>
              <a:rPr lang="en-GB" b="1" dirty="0"/>
              <a:t>Warm-Up:</a:t>
            </a:r>
            <a:br>
              <a:rPr lang="en-GB" dirty="0"/>
            </a:br>
            <a:endParaRPr lang="en-GB" dirty="0"/>
          </a:p>
        </p:txBody>
      </p:sp>
      <p:sp>
        <p:nvSpPr>
          <p:cNvPr id="3" name="Content Placeholder 2">
            <a:extLst>
              <a:ext uri="{FF2B5EF4-FFF2-40B4-BE49-F238E27FC236}">
                <a16:creationId xmlns:a16="http://schemas.microsoft.com/office/drawing/2014/main" id="{FB902542-E21C-D7E8-27A3-537DBF716884}"/>
              </a:ext>
            </a:extLst>
          </p:cNvPr>
          <p:cNvSpPr>
            <a:spLocks noGrp="1"/>
          </p:cNvSpPr>
          <p:nvPr>
            <p:ph idx="1"/>
          </p:nvPr>
        </p:nvSpPr>
        <p:spPr>
          <a:xfrm>
            <a:off x="838200" y="1587427"/>
            <a:ext cx="9035473" cy="4485482"/>
          </a:xfrm>
        </p:spPr>
        <p:txBody>
          <a:bodyPr/>
          <a:lstStyle/>
          <a:p>
            <a:pPr>
              <a:buNone/>
            </a:pPr>
            <a:r>
              <a:rPr lang="en-GB" b="1" dirty="0">
                <a:effectLst/>
              </a:rPr>
              <a:t>Ball Game – “Next Letter”</a:t>
            </a:r>
            <a:endParaRPr lang="en-GB" dirty="0">
              <a:effectLst/>
            </a:endParaRPr>
          </a:p>
          <a:p>
            <a:pPr marL="342900" lvl="0" indent="-342900">
              <a:buFont typeface="+mj-lt"/>
              <a:buAutoNum type="arabicPeriod"/>
            </a:pPr>
            <a:r>
              <a:rPr lang="en-GB" sz="2400" dirty="0"/>
              <a:t>Learners stand in a circle (or stay in their seats if space is limited).</a:t>
            </a:r>
          </a:p>
          <a:p>
            <a:pPr marL="342900" lvl="0" indent="-342900">
              <a:buFont typeface="+mj-lt"/>
              <a:buAutoNum type="arabicPeriod"/>
            </a:pPr>
            <a:r>
              <a:rPr lang="en-GB" sz="2400" dirty="0"/>
              <a:t>The tutor holds a soft ball and says a random letter (for example: </a:t>
            </a:r>
            <a:r>
              <a:rPr lang="en-GB" sz="2400" b="1" dirty="0"/>
              <a:t>“P”</a:t>
            </a:r>
            <a:r>
              <a:rPr lang="en-GB" sz="2400" dirty="0"/>
              <a:t>).</a:t>
            </a:r>
          </a:p>
          <a:p>
            <a:pPr marL="342900" lvl="0" indent="-342900">
              <a:buFont typeface="+mj-lt"/>
              <a:buAutoNum type="arabicPeriod"/>
            </a:pPr>
            <a:r>
              <a:rPr lang="en-GB" sz="2400" dirty="0"/>
              <a:t>The tutor throws the ball to a learner.</a:t>
            </a:r>
          </a:p>
          <a:p>
            <a:pPr marL="342900" lvl="0" indent="-342900">
              <a:buFont typeface="+mj-lt"/>
              <a:buAutoNum type="arabicPeriod"/>
            </a:pPr>
            <a:r>
              <a:rPr lang="en-GB" sz="2400" dirty="0"/>
              <a:t>The learner who catches the ball must quickly say the </a:t>
            </a:r>
            <a:r>
              <a:rPr lang="en-GB" sz="2400" b="1" dirty="0"/>
              <a:t>next letter</a:t>
            </a:r>
            <a:r>
              <a:rPr lang="en-GB" sz="2400" dirty="0"/>
              <a:t> in the alphabet (</a:t>
            </a:r>
            <a:r>
              <a:rPr lang="en-GB" sz="2400" b="1" dirty="0"/>
              <a:t>“Q”</a:t>
            </a:r>
            <a:r>
              <a:rPr lang="en-GB" sz="2400" dirty="0"/>
              <a:t>).</a:t>
            </a:r>
          </a:p>
          <a:p>
            <a:pPr marL="342900" lvl="0" indent="-342900">
              <a:buFont typeface="+mj-lt"/>
              <a:buAutoNum type="arabicPeriod"/>
            </a:pPr>
            <a:r>
              <a:rPr lang="en-GB" sz="2400" dirty="0"/>
              <a:t>That learner then chooses any other learner, says a new letter (for example: </a:t>
            </a:r>
            <a:r>
              <a:rPr lang="en-GB" sz="2400" b="1" dirty="0"/>
              <a:t>“M”</a:t>
            </a:r>
            <a:r>
              <a:rPr lang="en-GB" sz="2400" dirty="0"/>
              <a:t>), and throws the ball to them.</a:t>
            </a:r>
          </a:p>
          <a:p>
            <a:pPr marL="342900" lvl="0" indent="-342900">
              <a:buFont typeface="+mj-lt"/>
              <a:buAutoNum type="arabicPeriod"/>
            </a:pPr>
            <a:r>
              <a:rPr lang="en-GB" sz="2400" dirty="0"/>
              <a:t>The new learner says the next letter (</a:t>
            </a:r>
            <a:r>
              <a:rPr lang="en-GB" sz="2400" b="1" dirty="0"/>
              <a:t>“N”</a:t>
            </a:r>
            <a:r>
              <a:rPr lang="en-GB" sz="2400" dirty="0"/>
              <a:t>), and the game continues.</a:t>
            </a:r>
          </a:p>
          <a:p>
            <a:pPr marL="0" lvl="0" indent="0">
              <a:buNone/>
            </a:pPr>
            <a:endParaRPr lang="en-GB" dirty="0"/>
          </a:p>
        </p:txBody>
      </p:sp>
    </p:spTree>
    <p:extLst>
      <p:ext uri="{BB962C8B-B14F-4D97-AF65-F5344CB8AC3E}">
        <p14:creationId xmlns:p14="http://schemas.microsoft.com/office/powerpoint/2010/main" val="1139435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7535B-BE78-549B-93B6-7A19A3814FBF}"/>
              </a:ext>
            </a:extLst>
          </p:cNvPr>
          <p:cNvSpPr>
            <a:spLocks noGrp="1"/>
          </p:cNvSpPr>
          <p:nvPr>
            <p:ph type="title"/>
          </p:nvPr>
        </p:nvSpPr>
        <p:spPr>
          <a:xfrm>
            <a:off x="1029478" y="1610264"/>
            <a:ext cx="6108441" cy="2803849"/>
          </a:xfrm>
        </p:spPr>
        <p:txBody>
          <a:bodyPr>
            <a:noAutofit/>
          </a:bodyPr>
          <a:lstStyle/>
          <a:p>
            <a:pPr algn="ctr"/>
            <a:r>
              <a:rPr lang="en-GB" sz="6600" b="1" dirty="0">
                <a:solidFill>
                  <a:schemeClr val="accent3">
                    <a:lumMod val="75000"/>
                  </a:schemeClr>
                </a:solidFill>
                <a:latin typeface="+mj-lt"/>
              </a:rPr>
              <a:t>What is Alphabetical Order?</a:t>
            </a:r>
          </a:p>
        </p:txBody>
      </p:sp>
      <p:pic>
        <p:nvPicPr>
          <p:cNvPr id="5" name="Picture 4" descr="A cartoon of a child holding a question mark&#10;&#10;AI-generated content may be incorrect.">
            <a:extLst>
              <a:ext uri="{FF2B5EF4-FFF2-40B4-BE49-F238E27FC236}">
                <a16:creationId xmlns:a16="http://schemas.microsoft.com/office/drawing/2014/main" id="{F82195B3-FBF4-2730-8828-A723ACD629FA}"/>
              </a:ext>
            </a:extLst>
          </p:cNvPr>
          <p:cNvPicPr>
            <a:picLocks noChangeAspect="1"/>
          </p:cNvPicPr>
          <p:nvPr/>
        </p:nvPicPr>
        <p:blipFill>
          <a:blip r:embed="rId2"/>
          <a:srcRect l="28976" t="15919" r="21981" b="6530"/>
          <a:stretch>
            <a:fillRect/>
          </a:stretch>
        </p:blipFill>
        <p:spPr>
          <a:xfrm>
            <a:off x="7348052" y="680809"/>
            <a:ext cx="3437140" cy="4556209"/>
          </a:xfrm>
          <a:prstGeom prst="rect">
            <a:avLst/>
          </a:prstGeom>
        </p:spPr>
      </p:pic>
    </p:spTree>
    <p:extLst>
      <p:ext uri="{BB962C8B-B14F-4D97-AF65-F5344CB8AC3E}">
        <p14:creationId xmlns:p14="http://schemas.microsoft.com/office/powerpoint/2010/main" val="732080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1C23F-C5B3-FB8B-413A-EA726582597E}"/>
              </a:ext>
            </a:extLst>
          </p:cNvPr>
          <p:cNvSpPr>
            <a:spLocks noGrp="1"/>
          </p:cNvSpPr>
          <p:nvPr>
            <p:ph type="title"/>
          </p:nvPr>
        </p:nvSpPr>
        <p:spPr/>
        <p:txBody>
          <a:bodyPr/>
          <a:lstStyle/>
          <a:p>
            <a:r>
              <a:rPr lang="en-GB" b="1" dirty="0">
                <a:solidFill>
                  <a:srgbClr val="C00000"/>
                </a:solidFill>
              </a:rPr>
              <a:t>What is Alphabetical Order? </a:t>
            </a:r>
          </a:p>
        </p:txBody>
      </p:sp>
      <p:sp>
        <p:nvSpPr>
          <p:cNvPr id="3" name="Content Placeholder 2">
            <a:extLst>
              <a:ext uri="{FF2B5EF4-FFF2-40B4-BE49-F238E27FC236}">
                <a16:creationId xmlns:a16="http://schemas.microsoft.com/office/drawing/2014/main" id="{980BDFAA-FBE5-B272-5825-4B17E4BD4C37}"/>
              </a:ext>
            </a:extLst>
          </p:cNvPr>
          <p:cNvSpPr>
            <a:spLocks noGrp="1"/>
          </p:cNvSpPr>
          <p:nvPr>
            <p:ph idx="1"/>
          </p:nvPr>
        </p:nvSpPr>
        <p:spPr/>
        <p:txBody>
          <a:bodyPr/>
          <a:lstStyle/>
          <a:p>
            <a:pPr>
              <a:buNone/>
            </a:pPr>
            <a:r>
              <a:rPr lang="en-GB" sz="3600" b="1" dirty="0">
                <a:effectLst/>
              </a:rPr>
              <a:t>Alphabetical order </a:t>
            </a:r>
            <a:r>
              <a:rPr lang="en-GB" sz="3600" dirty="0">
                <a:effectLst/>
              </a:rPr>
              <a:t>means putting words in the same order as the letters of the alphabet (A to Z). When the first two letters are the same, we look at the third letter to decide the order.</a:t>
            </a:r>
          </a:p>
          <a:p>
            <a:pPr marL="0" indent="0">
              <a:buNone/>
            </a:pPr>
            <a:endParaRPr lang="en-GB" dirty="0"/>
          </a:p>
        </p:txBody>
      </p:sp>
    </p:spTree>
    <p:extLst>
      <p:ext uri="{BB962C8B-B14F-4D97-AF65-F5344CB8AC3E}">
        <p14:creationId xmlns:p14="http://schemas.microsoft.com/office/powerpoint/2010/main" val="858362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6069F-E717-2F51-2AA8-410E32CC34CA}"/>
              </a:ext>
            </a:extLst>
          </p:cNvPr>
          <p:cNvSpPr>
            <a:spLocks noGrp="1"/>
          </p:cNvSpPr>
          <p:nvPr>
            <p:ph type="title"/>
          </p:nvPr>
        </p:nvSpPr>
        <p:spPr/>
        <p:txBody>
          <a:bodyPr/>
          <a:lstStyle/>
          <a:p>
            <a:r>
              <a:rPr lang="en-GB" b="1" dirty="0">
                <a:solidFill>
                  <a:srgbClr val="C00000"/>
                </a:solidFill>
              </a:rPr>
              <a:t>Purpose (Why it matters)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337E022D-2797-E995-A776-D746ABE20104}"/>
              </a:ext>
            </a:extLst>
          </p:cNvPr>
          <p:cNvSpPr>
            <a:spLocks noGrp="1"/>
          </p:cNvSpPr>
          <p:nvPr>
            <p:ph idx="1"/>
          </p:nvPr>
        </p:nvSpPr>
        <p:spPr/>
        <p:txBody>
          <a:bodyPr/>
          <a:lstStyle/>
          <a:p>
            <a:pPr>
              <a:buNone/>
            </a:pPr>
            <a:r>
              <a:rPr lang="en-GB" dirty="0">
                <a:effectLst/>
              </a:rPr>
              <a:t>You need this skill to:</a:t>
            </a:r>
          </a:p>
          <a:p>
            <a:pPr marL="342900" lvl="0" indent="-342900">
              <a:buFont typeface="Arial" panose="020B0604020202020204" pitchFamily="34" charset="0"/>
              <a:buChar char="•"/>
            </a:pPr>
            <a:r>
              <a:rPr lang="en-GB" dirty="0"/>
              <a:t>Find words quickly in a dictionary or index</a:t>
            </a:r>
          </a:p>
          <a:p>
            <a:pPr marL="342900" lvl="0" indent="-342900">
              <a:buFont typeface="Arial" panose="020B0604020202020204" pitchFamily="34" charset="0"/>
              <a:buChar char="•"/>
            </a:pPr>
            <a:r>
              <a:rPr lang="en-GB" dirty="0"/>
              <a:t>Organise lists, files, and names at work</a:t>
            </a:r>
          </a:p>
          <a:p>
            <a:pPr marL="342900" lvl="0" indent="-342900">
              <a:buFont typeface="Arial" panose="020B0604020202020204" pitchFamily="34" charset="0"/>
              <a:buChar char="•"/>
            </a:pPr>
            <a:r>
              <a:rPr lang="en-GB" dirty="0"/>
              <a:t>Answer exam questions correctly</a:t>
            </a:r>
          </a:p>
          <a:p>
            <a:endParaRPr lang="en-GB" dirty="0"/>
          </a:p>
        </p:txBody>
      </p:sp>
    </p:spTree>
    <p:extLst>
      <p:ext uri="{BB962C8B-B14F-4D97-AF65-F5344CB8AC3E}">
        <p14:creationId xmlns:p14="http://schemas.microsoft.com/office/powerpoint/2010/main" val="3894494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8B07A-87C7-0EEE-73B6-A923366CF455}"/>
              </a:ext>
            </a:extLst>
          </p:cNvPr>
          <p:cNvSpPr>
            <a:spLocks noGrp="1"/>
          </p:cNvSpPr>
          <p:nvPr>
            <p:ph type="title"/>
          </p:nvPr>
        </p:nvSpPr>
        <p:spPr/>
        <p:txBody>
          <a:bodyPr/>
          <a:lstStyle/>
          <a:p>
            <a:r>
              <a:rPr lang="en-GB" b="1" dirty="0">
                <a:solidFill>
                  <a:srgbClr val="C00000"/>
                </a:solidFill>
              </a:rPr>
              <a:t>How to do it (simple steps)</a:t>
            </a:r>
            <a:br>
              <a:rPr lang="en-GB" b="1" dirty="0">
                <a:solidFill>
                  <a:srgbClr val="C00000"/>
                </a:solidFill>
              </a:rPr>
            </a:br>
            <a:endParaRPr lang="en-GB" dirty="0">
              <a:solidFill>
                <a:srgbClr val="C00000"/>
              </a:solidFill>
            </a:endParaRPr>
          </a:p>
        </p:txBody>
      </p:sp>
      <p:sp>
        <p:nvSpPr>
          <p:cNvPr id="3" name="Content Placeholder 2">
            <a:extLst>
              <a:ext uri="{FF2B5EF4-FFF2-40B4-BE49-F238E27FC236}">
                <a16:creationId xmlns:a16="http://schemas.microsoft.com/office/drawing/2014/main" id="{28E3A0D8-7CF5-E8C5-5767-81FA75A06DFE}"/>
              </a:ext>
            </a:extLst>
          </p:cNvPr>
          <p:cNvSpPr>
            <a:spLocks noGrp="1"/>
          </p:cNvSpPr>
          <p:nvPr>
            <p:ph idx="1"/>
          </p:nvPr>
        </p:nvSpPr>
        <p:spPr/>
        <p:txBody>
          <a:bodyPr/>
          <a:lstStyle/>
          <a:p>
            <a:pPr marL="342900" lvl="0" indent="-342900">
              <a:buFont typeface="+mj-lt"/>
              <a:buAutoNum type="arabicPeriod"/>
            </a:pPr>
            <a:r>
              <a:rPr lang="en-GB" dirty="0"/>
              <a:t>Look at the </a:t>
            </a:r>
            <a:r>
              <a:rPr lang="en-GB" b="1" dirty="0"/>
              <a:t>first letter</a:t>
            </a:r>
            <a:r>
              <a:rPr lang="en-GB" dirty="0"/>
              <a:t>.</a:t>
            </a:r>
          </a:p>
          <a:p>
            <a:pPr marL="342900" lvl="0" indent="-342900">
              <a:buFont typeface="+mj-lt"/>
              <a:buAutoNum type="arabicPeriod"/>
            </a:pPr>
            <a:r>
              <a:rPr lang="en-GB" dirty="0"/>
              <a:t>If the first letters are the same, look at the </a:t>
            </a:r>
            <a:r>
              <a:rPr lang="en-GB" b="1" dirty="0"/>
              <a:t>second letter</a:t>
            </a:r>
            <a:r>
              <a:rPr lang="en-GB" dirty="0"/>
              <a:t>.</a:t>
            </a:r>
          </a:p>
          <a:p>
            <a:pPr marL="342900" lvl="0" indent="-342900">
              <a:buFont typeface="+mj-lt"/>
              <a:buAutoNum type="arabicPeriod"/>
            </a:pPr>
            <a:r>
              <a:rPr lang="en-GB" dirty="0"/>
              <a:t>If the first </a:t>
            </a:r>
            <a:r>
              <a:rPr lang="en-GB" b="1" dirty="0"/>
              <a:t>two</a:t>
            </a:r>
            <a:r>
              <a:rPr lang="en-GB" dirty="0"/>
              <a:t> letters are the same, look at the </a:t>
            </a:r>
            <a:r>
              <a:rPr lang="en-GB" b="1" dirty="0"/>
              <a:t>third letter</a:t>
            </a:r>
            <a:r>
              <a:rPr lang="en-GB" dirty="0"/>
              <a:t>.</a:t>
            </a:r>
          </a:p>
          <a:p>
            <a:pPr marL="342900" lvl="0" indent="-342900">
              <a:buFont typeface="+mj-lt"/>
              <a:buAutoNum type="arabicPeriod"/>
            </a:pPr>
            <a:r>
              <a:rPr lang="en-GB" dirty="0"/>
              <a:t>Continue to the next letters if needed.</a:t>
            </a:r>
          </a:p>
          <a:p>
            <a:endParaRPr lang="en-GB" dirty="0"/>
          </a:p>
        </p:txBody>
      </p:sp>
    </p:spTree>
    <p:extLst>
      <p:ext uri="{BB962C8B-B14F-4D97-AF65-F5344CB8AC3E}">
        <p14:creationId xmlns:p14="http://schemas.microsoft.com/office/powerpoint/2010/main" val="2036794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A94D-19D6-C958-6D28-5FBBDC3DA499}"/>
              </a:ext>
            </a:extLst>
          </p:cNvPr>
          <p:cNvSpPr>
            <a:spLocks noGrp="1"/>
          </p:cNvSpPr>
          <p:nvPr>
            <p:ph type="title"/>
          </p:nvPr>
        </p:nvSpPr>
        <p:spPr>
          <a:xfrm>
            <a:off x="807028" y="566882"/>
            <a:ext cx="10758055" cy="905597"/>
          </a:xfrm>
        </p:spPr>
        <p:txBody>
          <a:bodyPr/>
          <a:lstStyle/>
          <a:p>
            <a:pPr algn="ctr"/>
            <a:r>
              <a:rPr lang="en-GB" sz="4000" b="1" dirty="0">
                <a:solidFill>
                  <a:srgbClr val="C00000"/>
                </a:solidFill>
                <a:effectLst/>
              </a:rPr>
              <a:t>Examples (third letter different)</a:t>
            </a:r>
            <a:br>
              <a:rPr lang="en-GB" dirty="0">
                <a:effectLst/>
              </a:rPr>
            </a:br>
            <a:endParaRPr lang="en-GB" dirty="0"/>
          </a:p>
        </p:txBody>
      </p:sp>
      <p:graphicFrame>
        <p:nvGraphicFramePr>
          <p:cNvPr id="3" name="Table 2">
            <a:extLst>
              <a:ext uri="{FF2B5EF4-FFF2-40B4-BE49-F238E27FC236}">
                <a16:creationId xmlns:a16="http://schemas.microsoft.com/office/drawing/2014/main" id="{79AC3EA6-233F-B636-3F24-187B0A1E1B4A}"/>
              </a:ext>
            </a:extLst>
          </p:cNvPr>
          <p:cNvGraphicFramePr>
            <a:graphicFrameLocks noGrp="1"/>
          </p:cNvGraphicFramePr>
          <p:nvPr>
            <p:extLst>
              <p:ext uri="{D42A27DB-BD31-4B8C-83A1-F6EECF244321}">
                <p14:modId xmlns:p14="http://schemas.microsoft.com/office/powerpoint/2010/main" val="3081733854"/>
              </p:ext>
            </p:extLst>
          </p:nvPr>
        </p:nvGraphicFramePr>
        <p:xfrm>
          <a:off x="928255" y="1920240"/>
          <a:ext cx="10515600" cy="3017520"/>
        </p:xfrm>
        <a:graphic>
          <a:graphicData uri="http://schemas.openxmlformats.org/drawingml/2006/table">
            <a:tbl>
              <a:tblPr/>
              <a:tblGrid>
                <a:gridCol w="3505200">
                  <a:extLst>
                    <a:ext uri="{9D8B030D-6E8A-4147-A177-3AD203B41FA5}">
                      <a16:colId xmlns:a16="http://schemas.microsoft.com/office/drawing/2014/main" val="477558165"/>
                    </a:ext>
                  </a:extLst>
                </a:gridCol>
                <a:gridCol w="3505200">
                  <a:extLst>
                    <a:ext uri="{9D8B030D-6E8A-4147-A177-3AD203B41FA5}">
                      <a16:colId xmlns:a16="http://schemas.microsoft.com/office/drawing/2014/main" val="3507100587"/>
                    </a:ext>
                  </a:extLst>
                </a:gridCol>
                <a:gridCol w="3505200">
                  <a:extLst>
                    <a:ext uri="{9D8B030D-6E8A-4147-A177-3AD203B41FA5}">
                      <a16:colId xmlns:a16="http://schemas.microsoft.com/office/drawing/2014/main" val="3363479314"/>
                    </a:ext>
                  </a:extLst>
                </a:gridCol>
              </a:tblGrid>
              <a:tr h="0">
                <a:tc>
                  <a:txBody>
                    <a:bodyPr/>
                    <a:lstStyle/>
                    <a:p>
                      <a:pPr>
                        <a:buNone/>
                      </a:pPr>
                      <a:r>
                        <a:rPr lang="en-GB" sz="2400" b="1">
                          <a:solidFill>
                            <a:srgbClr val="C00000"/>
                          </a:solidFill>
                        </a:rPr>
                        <a:t>Words</a:t>
                      </a:r>
                    </a:p>
                  </a:txBody>
                  <a:tcPr anchor="ctr">
                    <a:lnL>
                      <a:noFill/>
                    </a:lnL>
                    <a:lnR>
                      <a:noFill/>
                    </a:lnR>
                    <a:lnT>
                      <a:noFill/>
                    </a:lnT>
                    <a:lnB>
                      <a:noFill/>
                    </a:lnB>
                    <a:noFill/>
                  </a:tcPr>
                </a:tc>
                <a:tc>
                  <a:txBody>
                    <a:bodyPr/>
                    <a:lstStyle/>
                    <a:p>
                      <a:pPr>
                        <a:buNone/>
                      </a:pPr>
                      <a:r>
                        <a:rPr lang="en-GB" sz="2400" b="1">
                          <a:solidFill>
                            <a:srgbClr val="C00000"/>
                          </a:solidFill>
                        </a:rPr>
                        <a:t>Correct Alphabetical Order</a:t>
                      </a:r>
                    </a:p>
                  </a:txBody>
                  <a:tcPr anchor="ctr">
                    <a:lnL>
                      <a:noFill/>
                    </a:lnL>
                    <a:lnR>
                      <a:noFill/>
                    </a:lnR>
                    <a:lnT>
                      <a:noFill/>
                    </a:lnT>
                    <a:lnB>
                      <a:noFill/>
                    </a:lnB>
                    <a:noFill/>
                  </a:tcPr>
                </a:tc>
                <a:tc>
                  <a:txBody>
                    <a:bodyPr/>
                    <a:lstStyle/>
                    <a:p>
                      <a:pPr>
                        <a:buNone/>
                      </a:pPr>
                      <a:r>
                        <a:rPr lang="en-GB" sz="2400" b="1" dirty="0">
                          <a:solidFill>
                            <a:srgbClr val="C00000"/>
                          </a:solidFill>
                        </a:rPr>
                        <a:t>Why?</a:t>
                      </a:r>
                    </a:p>
                  </a:txBody>
                  <a:tcPr anchor="ctr">
                    <a:lnL>
                      <a:noFill/>
                    </a:lnL>
                    <a:lnR>
                      <a:noFill/>
                    </a:lnR>
                    <a:lnT>
                      <a:noFill/>
                    </a:lnT>
                    <a:lnB>
                      <a:noFill/>
                    </a:lnB>
                    <a:noFill/>
                  </a:tcPr>
                </a:tc>
                <a:extLst>
                  <a:ext uri="{0D108BD9-81ED-4DB2-BD59-A6C34878D82A}">
                    <a16:rowId xmlns:a16="http://schemas.microsoft.com/office/drawing/2014/main" val="1256994604"/>
                  </a:ext>
                </a:extLst>
              </a:tr>
              <a:tr h="0">
                <a:tc>
                  <a:txBody>
                    <a:bodyPr/>
                    <a:lstStyle/>
                    <a:p>
                      <a:pPr>
                        <a:buNone/>
                      </a:pPr>
                      <a:r>
                        <a:rPr lang="en-GB" sz="2400"/>
                        <a:t>can, cap, car, cat</a:t>
                      </a:r>
                    </a:p>
                  </a:txBody>
                  <a:tcPr anchor="ctr">
                    <a:lnL>
                      <a:noFill/>
                    </a:lnL>
                    <a:lnR>
                      <a:noFill/>
                    </a:lnR>
                    <a:lnT>
                      <a:noFill/>
                    </a:lnT>
                    <a:lnB>
                      <a:noFill/>
                    </a:lnB>
                    <a:noFill/>
                  </a:tcPr>
                </a:tc>
                <a:tc>
                  <a:txBody>
                    <a:bodyPr/>
                    <a:lstStyle/>
                    <a:p>
                      <a:pPr>
                        <a:buNone/>
                      </a:pPr>
                      <a:r>
                        <a:rPr lang="en-GB" sz="2400"/>
                        <a:t>can → cap → car → cat</a:t>
                      </a:r>
                    </a:p>
                  </a:txBody>
                  <a:tcPr anchor="ctr">
                    <a:lnL>
                      <a:noFill/>
                    </a:lnL>
                    <a:lnR>
                      <a:noFill/>
                    </a:lnR>
                    <a:lnT>
                      <a:noFill/>
                    </a:lnT>
                    <a:lnB>
                      <a:noFill/>
                    </a:lnB>
                    <a:noFill/>
                  </a:tcPr>
                </a:tc>
                <a:tc>
                  <a:txBody>
                    <a:bodyPr/>
                    <a:lstStyle/>
                    <a:p>
                      <a:pPr>
                        <a:buNone/>
                      </a:pPr>
                      <a:r>
                        <a:rPr lang="en-GB" sz="2400"/>
                        <a:t>n comes before p, p before r, r before t</a:t>
                      </a:r>
                    </a:p>
                  </a:txBody>
                  <a:tcPr anchor="ctr">
                    <a:lnL>
                      <a:noFill/>
                    </a:lnL>
                    <a:lnR>
                      <a:noFill/>
                    </a:lnR>
                    <a:lnT>
                      <a:noFill/>
                    </a:lnT>
                    <a:lnB>
                      <a:noFill/>
                    </a:lnB>
                    <a:noFill/>
                  </a:tcPr>
                </a:tc>
                <a:extLst>
                  <a:ext uri="{0D108BD9-81ED-4DB2-BD59-A6C34878D82A}">
                    <a16:rowId xmlns:a16="http://schemas.microsoft.com/office/drawing/2014/main" val="1541298778"/>
                  </a:ext>
                </a:extLst>
              </a:tr>
              <a:tr h="0">
                <a:tc>
                  <a:txBody>
                    <a:bodyPr/>
                    <a:lstStyle/>
                    <a:p>
                      <a:pPr>
                        <a:buNone/>
                      </a:pPr>
                      <a:r>
                        <a:rPr lang="en-GB" sz="2400"/>
                        <a:t>plan, play, please</a:t>
                      </a:r>
                    </a:p>
                  </a:txBody>
                  <a:tcPr anchor="ctr">
                    <a:lnL>
                      <a:noFill/>
                    </a:lnL>
                    <a:lnR>
                      <a:noFill/>
                    </a:lnR>
                    <a:lnT>
                      <a:noFill/>
                    </a:lnT>
                    <a:lnB>
                      <a:noFill/>
                    </a:lnB>
                    <a:noFill/>
                  </a:tcPr>
                </a:tc>
                <a:tc>
                  <a:txBody>
                    <a:bodyPr/>
                    <a:lstStyle/>
                    <a:p>
                      <a:pPr>
                        <a:buNone/>
                      </a:pPr>
                      <a:r>
                        <a:rPr lang="en-GB" sz="2400"/>
                        <a:t>plan → play → please</a:t>
                      </a:r>
                    </a:p>
                  </a:txBody>
                  <a:tcPr anchor="ctr">
                    <a:lnL>
                      <a:noFill/>
                    </a:lnL>
                    <a:lnR>
                      <a:noFill/>
                    </a:lnR>
                    <a:lnT>
                      <a:noFill/>
                    </a:lnT>
                    <a:lnB>
                      <a:noFill/>
                    </a:lnB>
                    <a:noFill/>
                  </a:tcPr>
                </a:tc>
                <a:tc>
                  <a:txBody>
                    <a:bodyPr/>
                    <a:lstStyle/>
                    <a:p>
                      <a:pPr>
                        <a:buNone/>
                      </a:pPr>
                      <a:r>
                        <a:rPr lang="en-GB" sz="2400" dirty="0"/>
                        <a:t>n before y, a before e</a:t>
                      </a:r>
                    </a:p>
                  </a:txBody>
                  <a:tcPr anchor="ctr">
                    <a:lnL>
                      <a:noFill/>
                    </a:lnL>
                    <a:lnR>
                      <a:noFill/>
                    </a:lnR>
                    <a:lnT>
                      <a:noFill/>
                    </a:lnT>
                    <a:lnB>
                      <a:noFill/>
                    </a:lnB>
                    <a:noFill/>
                  </a:tcPr>
                </a:tc>
                <a:extLst>
                  <a:ext uri="{0D108BD9-81ED-4DB2-BD59-A6C34878D82A}">
                    <a16:rowId xmlns:a16="http://schemas.microsoft.com/office/drawing/2014/main" val="3966577433"/>
                  </a:ext>
                </a:extLst>
              </a:tr>
              <a:tr h="0">
                <a:tc>
                  <a:txBody>
                    <a:bodyPr/>
                    <a:lstStyle/>
                    <a:p>
                      <a:pPr>
                        <a:buNone/>
                      </a:pPr>
                      <a:r>
                        <a:rPr lang="en-GB" sz="2400"/>
                        <a:t>brick, bright, bring</a:t>
                      </a:r>
                    </a:p>
                  </a:txBody>
                  <a:tcPr anchor="ctr">
                    <a:lnL>
                      <a:noFill/>
                    </a:lnL>
                    <a:lnR>
                      <a:noFill/>
                    </a:lnR>
                    <a:lnT>
                      <a:noFill/>
                    </a:lnT>
                    <a:lnB>
                      <a:noFill/>
                    </a:lnB>
                    <a:noFill/>
                  </a:tcPr>
                </a:tc>
                <a:tc>
                  <a:txBody>
                    <a:bodyPr/>
                    <a:lstStyle/>
                    <a:p>
                      <a:pPr>
                        <a:buNone/>
                      </a:pPr>
                      <a:r>
                        <a:rPr lang="en-GB" sz="2400"/>
                        <a:t>brick → bright → bring</a:t>
                      </a:r>
                    </a:p>
                  </a:txBody>
                  <a:tcPr anchor="ctr">
                    <a:lnL>
                      <a:noFill/>
                    </a:lnL>
                    <a:lnR>
                      <a:noFill/>
                    </a:lnR>
                    <a:lnT>
                      <a:noFill/>
                    </a:lnT>
                    <a:lnB>
                      <a:noFill/>
                    </a:lnB>
                    <a:noFill/>
                  </a:tcPr>
                </a:tc>
                <a:tc>
                  <a:txBody>
                    <a:bodyPr/>
                    <a:lstStyle/>
                    <a:p>
                      <a:pPr>
                        <a:buNone/>
                      </a:pPr>
                      <a:r>
                        <a:rPr lang="en-GB" sz="2400"/>
                        <a:t>c before g, g before n</a:t>
                      </a:r>
                    </a:p>
                  </a:txBody>
                  <a:tcPr anchor="ctr">
                    <a:lnL>
                      <a:noFill/>
                    </a:lnL>
                    <a:lnR>
                      <a:noFill/>
                    </a:lnR>
                    <a:lnT>
                      <a:noFill/>
                    </a:lnT>
                    <a:lnB>
                      <a:noFill/>
                    </a:lnB>
                    <a:noFill/>
                  </a:tcPr>
                </a:tc>
                <a:extLst>
                  <a:ext uri="{0D108BD9-81ED-4DB2-BD59-A6C34878D82A}">
                    <a16:rowId xmlns:a16="http://schemas.microsoft.com/office/drawing/2014/main" val="904676341"/>
                  </a:ext>
                </a:extLst>
              </a:tr>
              <a:tr h="0">
                <a:tc>
                  <a:txBody>
                    <a:bodyPr/>
                    <a:lstStyle/>
                    <a:p>
                      <a:pPr>
                        <a:buNone/>
                      </a:pPr>
                      <a:r>
                        <a:rPr lang="en-GB" sz="2400"/>
                        <a:t>street, strong, string</a:t>
                      </a:r>
                    </a:p>
                  </a:txBody>
                  <a:tcPr anchor="ctr">
                    <a:lnL>
                      <a:noFill/>
                    </a:lnL>
                    <a:lnR>
                      <a:noFill/>
                    </a:lnR>
                    <a:lnT>
                      <a:noFill/>
                    </a:lnT>
                    <a:lnB>
                      <a:noFill/>
                    </a:lnB>
                    <a:noFill/>
                  </a:tcPr>
                </a:tc>
                <a:tc>
                  <a:txBody>
                    <a:bodyPr/>
                    <a:lstStyle/>
                    <a:p>
                      <a:pPr>
                        <a:buNone/>
                      </a:pPr>
                      <a:r>
                        <a:rPr lang="en-GB" sz="2400"/>
                        <a:t>street → string → strong</a:t>
                      </a:r>
                    </a:p>
                  </a:txBody>
                  <a:tcPr anchor="ctr">
                    <a:lnL>
                      <a:noFill/>
                    </a:lnL>
                    <a:lnR>
                      <a:noFill/>
                    </a:lnR>
                    <a:lnT>
                      <a:noFill/>
                    </a:lnT>
                    <a:lnB>
                      <a:noFill/>
                    </a:lnB>
                    <a:noFill/>
                  </a:tcPr>
                </a:tc>
                <a:tc>
                  <a:txBody>
                    <a:bodyPr/>
                    <a:lstStyle/>
                    <a:p>
                      <a:pPr>
                        <a:buNone/>
                      </a:pPr>
                      <a:r>
                        <a:rPr lang="en-GB" sz="2400" dirty="0"/>
                        <a:t>e before </a:t>
                      </a:r>
                      <a:r>
                        <a:rPr lang="en-GB" sz="2400" dirty="0" err="1"/>
                        <a:t>i</a:t>
                      </a:r>
                      <a:r>
                        <a:rPr lang="en-GB" sz="2400" dirty="0"/>
                        <a:t>, </a:t>
                      </a:r>
                      <a:r>
                        <a:rPr lang="en-GB" sz="2400" dirty="0" err="1"/>
                        <a:t>i</a:t>
                      </a:r>
                      <a:r>
                        <a:rPr lang="en-GB" sz="2400" dirty="0"/>
                        <a:t> before o</a:t>
                      </a:r>
                    </a:p>
                  </a:txBody>
                  <a:tcPr anchor="ctr">
                    <a:lnL>
                      <a:noFill/>
                    </a:lnL>
                    <a:lnR>
                      <a:noFill/>
                    </a:lnR>
                    <a:lnT>
                      <a:noFill/>
                    </a:lnT>
                    <a:lnB>
                      <a:noFill/>
                    </a:lnB>
                    <a:noFill/>
                  </a:tcPr>
                </a:tc>
                <a:extLst>
                  <a:ext uri="{0D108BD9-81ED-4DB2-BD59-A6C34878D82A}">
                    <a16:rowId xmlns:a16="http://schemas.microsoft.com/office/drawing/2014/main" val="2912966326"/>
                  </a:ext>
                </a:extLst>
              </a:tr>
            </a:tbl>
          </a:graphicData>
        </a:graphic>
      </p:graphicFrame>
    </p:spTree>
    <p:extLst>
      <p:ext uri="{BB962C8B-B14F-4D97-AF65-F5344CB8AC3E}">
        <p14:creationId xmlns:p14="http://schemas.microsoft.com/office/powerpoint/2010/main" val="1792781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587</TotalTime>
  <Words>927</Words>
  <Application>Microsoft Office PowerPoint</Application>
  <PresentationFormat>Widescreen</PresentationFormat>
  <Paragraphs>154</Paragraphs>
  <Slides>24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Times New Roman</vt:lpstr>
      <vt:lpstr>Office Theme</vt:lpstr>
      <vt:lpstr>Functional Skills English Entry 3</vt:lpstr>
      <vt:lpstr>Session Aims</vt:lpstr>
      <vt:lpstr>1. ALPHABETICAL ORDER</vt:lpstr>
      <vt:lpstr>Warm-Up: </vt:lpstr>
      <vt:lpstr>What is Alphabetical Order?</vt:lpstr>
      <vt:lpstr>What is Alphabetical Order? </vt:lpstr>
      <vt:lpstr>Purpose (Why it matters) </vt:lpstr>
      <vt:lpstr>How to do it (simple steps) </vt:lpstr>
      <vt:lpstr>Examples (third letter different) </vt:lpstr>
      <vt:lpstr>Quick Practice </vt:lpstr>
      <vt:lpstr>GAME TIME</vt:lpstr>
      <vt:lpstr>1. PLURALS (Basic important rules + same form + irregulars) </vt:lpstr>
      <vt:lpstr>Simple Definition </vt:lpstr>
      <vt:lpstr>Purpose (Why it matters) </vt:lpstr>
      <vt:lpstr>Basic Important Rules with Examples </vt:lpstr>
      <vt:lpstr>Basic Important Rules with Examples </vt:lpstr>
      <vt:lpstr>Basic Important Rules with Examples </vt:lpstr>
      <vt:lpstr>Basic Important Rules with Examples </vt:lpstr>
      <vt:lpstr>Basic Important Rules with Examples </vt:lpstr>
      <vt:lpstr>Words that stay the same in the plural  </vt:lpstr>
      <vt:lpstr>Common Irregular Plurals  </vt:lpstr>
      <vt:lpstr>Quick Practice  </vt:lpstr>
      <vt:lpstr>GAME TIME</vt:lpstr>
      <vt:lpstr>Homework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Shama Qurashi</dc:creator>
  <cp:lastModifiedBy>Shama Qurashi</cp:lastModifiedBy>
  <cp:revision>23</cp:revision>
  <dcterms:created xsi:type="dcterms:W3CDTF">2025-06-03T17:54:40Z</dcterms:created>
  <dcterms:modified xsi:type="dcterms:W3CDTF">2026-08-08T22:43:28Z</dcterms:modified>
</cp:coreProperties>
</file>