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23" r:id="rId3"/>
    <p:sldId id="1224" r:id="rId4"/>
    <p:sldId id="1225" r:id="rId5"/>
    <p:sldId id="1226" r:id="rId6"/>
    <p:sldId id="1228" r:id="rId7"/>
    <p:sldId id="1227" r:id="rId8"/>
    <p:sldId id="1229" r:id="rId9"/>
    <p:sldId id="1235" r:id="rId10"/>
    <p:sldId id="1236" r:id="rId11"/>
    <p:sldId id="1237" r:id="rId12"/>
    <p:sldId id="1230" r:id="rId13"/>
    <p:sldId id="1231" r:id="rId14"/>
    <p:sldId id="1233" r:id="rId15"/>
    <p:sldId id="1234" r:id="rId16"/>
    <p:sldId id="123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4" autoAdjust="0"/>
    <p:restoredTop sz="94660"/>
  </p:normalViewPr>
  <p:slideViewPr>
    <p:cSldViewPr snapToGrid="0">
      <p:cViewPr varScale="1">
        <p:scale>
          <a:sx n="74" d="100"/>
          <a:sy n="74" d="100"/>
        </p:scale>
        <p:origin x="81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22555-DE9B-AEEF-759C-2756ABD6E2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073D8E-F493-DC81-B589-B60A0C86E1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81D142-6015-ED63-7C15-538C182702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FEE2CE-4C8F-9DA8-2698-2AA93431C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9191B2-CA80-E29F-35EB-F15972013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691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7687E-86C6-018B-B4E3-45E2F2D02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5091"/>
            <a:ext cx="8933873" cy="9055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016E89-E38E-D0C8-C364-F1F3442BF9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493817"/>
            <a:ext cx="9035473" cy="368314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DF9A2A-76DE-E3D4-5245-317CD25B47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3C6FBF-AA26-B2EA-D50A-9E2FC8C70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37A4F2-74D3-AE7C-07DE-DD0842A81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875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F59DD9B-6984-2859-2D2E-B9D481BEE3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7D3799-F73C-F51D-946A-FC2ACFD0FD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F97758-8DD0-B754-3EB4-5295576193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D7815F-96E3-3E07-0FDA-D54E95082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EB836F-8CB6-0B80-0A34-8141C0DF2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6910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83F9E-987E-1A77-6787-D36122713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5091"/>
            <a:ext cx="8933873" cy="9055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386417-A300-E5CA-330C-EED731F50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93817"/>
            <a:ext cx="9035473" cy="368314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2D3904-3D2E-E5C7-B414-0F4031D61C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BF4D4-7A77-53C6-234B-C44A79FBE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541E90-2F47-3ED2-90AF-C21EDBCDC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1342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4D4C74-959F-E2D8-6EF0-EAD26F755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305E7B-9661-695C-AFED-637C0E7994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FBB76D-C12F-2B65-0E36-E5F09723D8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8551CB-25F2-73DC-721E-D191F0C6B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41E876-123F-AF57-A844-9440CF7E9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2986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1DB34A-D421-A661-15CE-57F90CCC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5091"/>
            <a:ext cx="8933873" cy="9055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494F31-E0FA-6093-595C-3F7E11328C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A0D491-BFC9-F100-70D4-9CE33BA878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F7CB90-4DB7-BDBB-8A7F-FBE92CB4C9F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65FFB2-8B55-77DF-4140-C1309A064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4B5DEC-9939-7A6A-EE63-F71454453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8478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348AC-D03F-38B3-C063-4EAEB6BF9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D902DF-76AC-998E-8516-498F82CA4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F645B8-4BD0-394D-E608-CE360823A5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41CA34-317F-8D2F-63FB-6D3B6DF5BD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E9427E-4F3E-DB05-B45A-D52704189E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E18C63-B2B7-4C36-38DD-3F8BEF88B6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B06B58-FA0E-E1B9-53B1-DE6143179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0F6157E-A8D6-8FC2-0D76-E5C061DE2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2537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7ABCE6-05A7-CBCC-4DA2-9FBE11FCF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85091"/>
            <a:ext cx="8933873" cy="90559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B3ADFF-B61C-1C0D-0708-AB9767EF19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0B493D-C55F-3962-DD24-58EC571E0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10DDA7-9520-D04D-CC1F-4C4C64393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9244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72212C-D0F3-E6F9-9B61-2637ACFCBC2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46CF8A-22B3-6AC1-E3F3-B1F8C861C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030059-D815-1D89-5DCB-2AEACA358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05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4701EC-532E-7C70-4AE8-35FE7938B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53394D-CF62-E631-900F-B8C9544F6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A28518-0B9A-92D6-5440-73876E1690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ADFA74-1865-5D9B-0419-26D8AC893B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BD8011-1FD6-2B6A-3684-C3AA34A3D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C83997-6E48-CFAE-FDFD-73D80E646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6925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9DCD7-F8AA-EC14-B3D8-14659EC34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00AB6C-2D3E-4027-9FE1-5C3316B3FB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00B026-3CF9-FA32-FED5-BB2121FF9D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AC1C9B-01DC-E149-A021-C7DCD23F45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B37EB3-8342-40F2-8654-D3577CCABAFB}" type="datetimeFigureOut">
              <a:rPr lang="en-GB" smtClean="0"/>
              <a:t>09/08/2026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65E94F-2AC1-4B09-7F33-3FAD06AFF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690046-233A-405D-5FAC-048A88D3D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0E4053-A73F-42DE-B648-AAAA4927DA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4492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F26CECA-7507-59ED-1F74-7267AE39E54B}"/>
              </a:ext>
            </a:extLst>
          </p:cNvPr>
          <p:cNvSpPr/>
          <p:nvPr userDrawn="1"/>
        </p:nvSpPr>
        <p:spPr>
          <a:xfrm>
            <a:off x="286327" y="230909"/>
            <a:ext cx="11647055" cy="6373091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A logo for a company&#10;&#10;AI-generated content may be incorrect.">
            <a:extLst>
              <a:ext uri="{FF2B5EF4-FFF2-40B4-BE49-F238E27FC236}">
                <a16:creationId xmlns:a16="http://schemas.microsoft.com/office/drawing/2014/main" id="{E870D2A2-447F-D7D3-BE75-B19EF23AB09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002" y="5122426"/>
            <a:ext cx="1542158" cy="135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697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ABD20-2290-CC6F-BF1C-194DDB57AA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Functional Skills English Entry 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D51E56-B06F-3998-8F51-B6A9D674D01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4000" b="1" dirty="0">
                <a:solidFill>
                  <a:srgbClr val="0070C0"/>
                </a:solidFill>
              </a:rPr>
              <a:t>ARTICLE WRITING</a:t>
            </a:r>
          </a:p>
        </p:txBody>
      </p:sp>
    </p:spTree>
    <p:extLst>
      <p:ext uri="{BB962C8B-B14F-4D97-AF65-F5344CB8AC3E}">
        <p14:creationId xmlns:p14="http://schemas.microsoft.com/office/powerpoint/2010/main" val="37050942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CE295-D81F-252D-B325-09F486429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Warm-Up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C5E9A7-8EDF-9E50-CCE3-0C0269F8B8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082" y="1587427"/>
            <a:ext cx="10454409" cy="4740637"/>
          </a:xfrm>
        </p:spPr>
        <p:txBody>
          <a:bodyPr/>
          <a:lstStyle/>
          <a:p>
            <a:pPr>
              <a:buNone/>
            </a:pPr>
            <a:r>
              <a:rPr lang="en-GB" dirty="0">
                <a:effectLst/>
              </a:rPr>
              <a:t>Look at these sentences. Which ones are </a:t>
            </a:r>
            <a:r>
              <a:rPr lang="en-GB" b="1" dirty="0">
                <a:effectLst/>
              </a:rPr>
              <a:t>compound sentences</a:t>
            </a:r>
            <a:r>
              <a:rPr lang="en-GB" dirty="0">
                <a:effectLst/>
              </a:rPr>
              <a:t>? Why?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I arrived early and I felt nervous.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The classroom was big and bright.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I met my tutor but I forgot her name.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The lesson was interesting but long.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I wanted a coffee and a sandwich.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It was raining but I did not have an umbrella.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The students were friendly and helpful.</a:t>
            </a:r>
          </a:p>
          <a:p>
            <a:pPr marL="342900" lvl="0" indent="-342900">
              <a:buFont typeface="+mj-lt"/>
              <a:buAutoNum type="arabicPeriod"/>
            </a:pPr>
            <a:r>
              <a:rPr lang="en-GB" dirty="0"/>
              <a:t>I liked the teacher and she explained everything clearly.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0069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2C2C7-3179-683C-2BC3-CB8AEC4FE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Simple Definition</a:t>
            </a:r>
            <a:br>
              <a:rPr lang="en-GB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5ECDEA-5BBD-E950-7E3B-43858A966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9035473" cy="4294476"/>
          </a:xfrm>
        </p:spPr>
        <p:txBody>
          <a:bodyPr/>
          <a:lstStyle/>
          <a:p>
            <a:pPr>
              <a:buNone/>
            </a:pPr>
            <a:r>
              <a:rPr lang="en-GB" dirty="0">
                <a:effectLst/>
              </a:rPr>
              <a:t>A </a:t>
            </a:r>
            <a:r>
              <a:rPr lang="en-GB" b="1" dirty="0">
                <a:effectLst/>
              </a:rPr>
              <a:t>compound sentence</a:t>
            </a:r>
            <a:r>
              <a:rPr lang="en-GB" dirty="0">
                <a:effectLst/>
              </a:rPr>
              <a:t> joins two complete ideas together using a linking word such as </a:t>
            </a:r>
            <a:r>
              <a:rPr lang="en-GB" b="1" dirty="0">
                <a:effectLst/>
              </a:rPr>
              <a:t>and</a:t>
            </a:r>
            <a:r>
              <a:rPr lang="en-GB" dirty="0">
                <a:effectLst/>
              </a:rPr>
              <a:t>, </a:t>
            </a:r>
            <a:r>
              <a:rPr lang="en-GB" b="1" dirty="0">
                <a:effectLst/>
              </a:rPr>
              <a:t>but</a:t>
            </a:r>
            <a:r>
              <a:rPr lang="en-GB" dirty="0">
                <a:effectLst/>
              </a:rPr>
              <a:t>, </a:t>
            </a:r>
            <a:r>
              <a:rPr lang="en-GB" b="1" dirty="0">
                <a:effectLst/>
              </a:rPr>
              <a:t>because</a:t>
            </a:r>
            <a:r>
              <a:rPr lang="en-GB" dirty="0">
                <a:effectLst/>
              </a:rPr>
              <a:t>, </a:t>
            </a:r>
            <a:r>
              <a:rPr lang="en-GB" b="1" dirty="0">
                <a:effectLst/>
              </a:rPr>
              <a:t>so</a:t>
            </a:r>
            <a:r>
              <a:rPr lang="en-GB" dirty="0">
                <a:effectLst/>
              </a:rPr>
              <a:t> or </a:t>
            </a:r>
            <a:r>
              <a:rPr lang="en-GB" b="1" dirty="0" err="1">
                <a:effectLst/>
              </a:rPr>
              <a:t>or</a:t>
            </a:r>
            <a:r>
              <a:rPr lang="en-GB" dirty="0">
                <a:effectLst/>
              </a:rPr>
              <a:t>.</a:t>
            </a:r>
          </a:p>
          <a:p>
            <a:pPr>
              <a:buNone/>
            </a:pPr>
            <a:r>
              <a:rPr lang="en-GB" dirty="0">
                <a:effectLst/>
              </a:rPr>
              <a:t>Each part of the sentence has its own subject and verb.</a:t>
            </a:r>
          </a:p>
          <a:p>
            <a:pPr>
              <a:buNone/>
            </a:pPr>
            <a:endParaRPr lang="en-GB" dirty="0">
              <a:effectLst/>
            </a:endParaRPr>
          </a:p>
          <a:p>
            <a:pPr marL="0" indent="0">
              <a:buNone/>
            </a:pPr>
            <a:r>
              <a:rPr lang="en-GB" b="1" dirty="0"/>
              <a:t>EXAMPLE:</a:t>
            </a:r>
          </a:p>
          <a:p>
            <a:pPr marL="514350" indent="-514350">
              <a:buFont typeface="+mj-lt"/>
              <a:buAutoNum type="arabicPeriod"/>
            </a:pPr>
            <a:r>
              <a:rPr lang="en-GB" b="1" dirty="0"/>
              <a:t> </a:t>
            </a:r>
            <a:r>
              <a:rPr lang="en-GB" dirty="0">
                <a:effectLst/>
              </a:rPr>
              <a:t>I arrived early and I felt nervous. (Joins two full ideas with a subject + verb on both sides)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The students were friendly and helpful. (This only has one main idea, even though it uses “and” or “but”)</a:t>
            </a:r>
          </a:p>
          <a:p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4003384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F9314-6ECB-ED77-64C8-FFC6A4CC3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9"/>
            <a:ext cx="9968345" cy="763298"/>
          </a:xfrm>
        </p:spPr>
        <p:txBody>
          <a:bodyPr/>
          <a:lstStyle/>
          <a:p>
            <a:r>
              <a:rPr lang="en-GB" sz="4000" b="1" dirty="0">
                <a:solidFill>
                  <a:srgbClr val="C00000"/>
                </a:solidFill>
                <a:effectLst/>
              </a:rPr>
              <a:t>The “Glue” Words (Compound Sentences)</a:t>
            </a:r>
            <a:br>
              <a:rPr lang="en-GB" dirty="0">
                <a:effectLst/>
              </a:rPr>
            </a:br>
            <a:br>
              <a:rPr lang="en-GB" dirty="0">
                <a:effectLst/>
              </a:rPr>
            </a:br>
            <a:r>
              <a:rPr lang="en-GB" dirty="0"/>
              <a:t>These words join two ideas together: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B60DC34-7155-7AA1-C4F5-4F41C3E08E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204998"/>
              </p:ext>
            </p:extLst>
          </p:nvPr>
        </p:nvGraphicFramePr>
        <p:xfrm>
          <a:off x="682336" y="2741915"/>
          <a:ext cx="10515600" cy="3108960"/>
        </p:xfrm>
        <a:graphic>
          <a:graphicData uri="http://schemas.openxmlformats.org/drawingml/2006/table">
            <a:tbl>
              <a:tblPr/>
              <a:tblGrid>
                <a:gridCol w="1717964">
                  <a:extLst>
                    <a:ext uri="{9D8B030D-6E8A-4147-A177-3AD203B41FA5}">
                      <a16:colId xmlns:a16="http://schemas.microsoft.com/office/drawing/2014/main" val="2020726902"/>
                    </a:ext>
                  </a:extLst>
                </a:gridCol>
                <a:gridCol w="3501736">
                  <a:extLst>
                    <a:ext uri="{9D8B030D-6E8A-4147-A177-3AD203B41FA5}">
                      <a16:colId xmlns:a16="http://schemas.microsoft.com/office/drawing/2014/main" val="460890202"/>
                    </a:ext>
                  </a:extLst>
                </a:gridCol>
                <a:gridCol w="5295900">
                  <a:extLst>
                    <a:ext uri="{9D8B030D-6E8A-4147-A177-3AD203B41FA5}">
                      <a16:colId xmlns:a16="http://schemas.microsoft.com/office/drawing/2014/main" val="362972528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400" b="1">
                          <a:solidFill>
                            <a:srgbClr val="C00000"/>
                          </a:solidFill>
                        </a:rPr>
                        <a:t>Word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400" b="1">
                          <a:solidFill>
                            <a:srgbClr val="C00000"/>
                          </a:solidFill>
                        </a:rPr>
                        <a:t>Meaning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400" b="1" dirty="0">
                          <a:solidFill>
                            <a:srgbClr val="C00000"/>
                          </a:solidFill>
                        </a:rPr>
                        <a:t>Example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221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400" b="1" dirty="0"/>
                        <a:t>and</a:t>
                      </a:r>
                      <a:endParaRPr lang="en-GB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400"/>
                        <a:t>Adding information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400"/>
                        <a:t>The room was big </a:t>
                      </a:r>
                      <a:r>
                        <a:rPr lang="en-GB" sz="2400" b="1"/>
                        <a:t>and</a:t>
                      </a:r>
                      <a:r>
                        <a:rPr lang="en-GB" sz="2400"/>
                        <a:t> it was bright.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95737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400" b="1"/>
                        <a:t>but</a:t>
                      </a:r>
                      <a:endParaRPr lang="en-GB" sz="24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400"/>
                        <a:t>Showing a difference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400" dirty="0"/>
                        <a:t>I wanted to talk, </a:t>
                      </a:r>
                      <a:r>
                        <a:rPr lang="en-GB" sz="2400" b="1" dirty="0"/>
                        <a:t>but</a:t>
                      </a:r>
                      <a:r>
                        <a:rPr lang="en-GB" sz="2400" dirty="0"/>
                        <a:t> I felt shy.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68203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400" b="1"/>
                        <a:t>because</a:t>
                      </a:r>
                      <a:endParaRPr lang="en-GB" sz="24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400"/>
                        <a:t>Giving a reason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400"/>
                        <a:t>I arrived early </a:t>
                      </a:r>
                      <a:r>
                        <a:rPr lang="en-GB" sz="2400" b="1"/>
                        <a:t>because</a:t>
                      </a:r>
                      <a:r>
                        <a:rPr lang="en-GB" sz="2400"/>
                        <a:t> I was nervous.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18606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400" b="1"/>
                        <a:t>so</a:t>
                      </a:r>
                      <a:endParaRPr lang="en-GB" sz="24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400"/>
                        <a:t>Showing a result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400"/>
                        <a:t>It was cold, </a:t>
                      </a:r>
                      <a:r>
                        <a:rPr lang="en-GB" sz="2400" b="1"/>
                        <a:t>so</a:t>
                      </a:r>
                      <a:r>
                        <a:rPr lang="en-GB" sz="2400"/>
                        <a:t> I wore a jacket.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836087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400" b="1"/>
                        <a:t>or</a:t>
                      </a:r>
                      <a:endParaRPr lang="en-GB" sz="24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400"/>
                        <a:t>Giving a choice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GB" sz="2400" dirty="0"/>
                        <a:t>We could sit inside </a:t>
                      </a:r>
                      <a:r>
                        <a:rPr lang="en-GB" sz="2400" b="1" dirty="0"/>
                        <a:t>or</a:t>
                      </a:r>
                      <a:r>
                        <a:rPr lang="en-GB" sz="2400" dirty="0"/>
                        <a:t> we could go outside.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824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05059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455A8-D0B3-48AF-FDFD-2ED912D86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Magic word: However</a:t>
            </a:r>
            <a:r>
              <a:rPr lang="en-GB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48944C-AD0B-F24E-8373-DB572D94E3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70364"/>
            <a:ext cx="9822873" cy="4306598"/>
          </a:xfrm>
        </p:spPr>
        <p:txBody>
          <a:bodyPr/>
          <a:lstStyle/>
          <a:p>
            <a:pPr>
              <a:buNone/>
            </a:pPr>
            <a:r>
              <a:rPr lang="en-GB" sz="4000" dirty="0">
                <a:effectLst/>
              </a:rPr>
              <a:t>Use it to change direction (from positive to negative). Always put a full stop before it and a comma after it.</a:t>
            </a:r>
          </a:p>
          <a:p>
            <a:pPr>
              <a:buNone/>
            </a:pPr>
            <a:endParaRPr lang="en-GB" sz="4000" dirty="0">
              <a:effectLst/>
            </a:endParaRPr>
          </a:p>
          <a:p>
            <a:pPr>
              <a:buNone/>
            </a:pPr>
            <a:r>
              <a:rPr lang="en-GB" sz="4000" b="1" dirty="0">
                <a:solidFill>
                  <a:srgbClr val="C00000"/>
                </a:solidFill>
                <a:effectLst/>
              </a:rPr>
              <a:t>Example: </a:t>
            </a:r>
            <a:r>
              <a:rPr lang="en-GB" sz="4000" dirty="0">
                <a:effectLst/>
              </a:rPr>
              <a:t>I liked the friendly teachers. </a:t>
            </a:r>
            <a:r>
              <a:rPr lang="en-GB" sz="4000" b="1" dirty="0">
                <a:effectLst/>
              </a:rPr>
              <a:t>However,</a:t>
            </a:r>
            <a:r>
              <a:rPr lang="en-GB" sz="4000" dirty="0">
                <a:effectLst/>
              </a:rPr>
              <a:t> the timetable was very busy.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1991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87110A-319D-C1FB-2E0E-7B76143AD4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4334D-AA7E-7E48-084D-3D54E417E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027" y="535710"/>
            <a:ext cx="8933873" cy="905597"/>
          </a:xfrm>
        </p:spPr>
        <p:txBody>
          <a:bodyPr/>
          <a:lstStyle/>
          <a:p>
            <a:pPr algn="ctr"/>
            <a:r>
              <a:rPr lang="en-GB" sz="3600" b="1" dirty="0">
                <a:solidFill>
                  <a:srgbClr val="C00000"/>
                </a:solidFill>
              </a:rPr>
              <a:t>ARTICLE WRITING QUESTION AND SAMPLE ANSWER </a:t>
            </a:r>
            <a:br>
              <a:rPr lang="en-GB" dirty="0"/>
            </a:br>
            <a:r>
              <a:rPr lang="en-GB" sz="2000" i="1" dirty="0"/>
              <a:t>(According to the Pearson template)</a:t>
            </a:r>
            <a:br>
              <a:rPr lang="en-GB" dirty="0"/>
            </a:b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B594AD-D7F6-A802-6DC8-625F4E9F4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5596" y="1987737"/>
            <a:ext cx="8077560" cy="425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3256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5DBF26-2EA3-A9A1-8729-5BB6A78E5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8764"/>
            <a:ext cx="8933873" cy="1298862"/>
          </a:xfrm>
        </p:spPr>
        <p:txBody>
          <a:bodyPr/>
          <a:lstStyle/>
          <a:p>
            <a:pPr algn="ctr"/>
            <a:r>
              <a:rPr lang="en-GB" sz="4000" b="1" dirty="0">
                <a:solidFill>
                  <a:srgbClr val="C00000"/>
                </a:solidFill>
              </a:rPr>
              <a:t>Article Writing: Sample Answer</a:t>
            </a:r>
            <a:br>
              <a:rPr lang="en-GB" sz="4000" b="1" dirty="0">
                <a:solidFill>
                  <a:schemeClr val="accent1"/>
                </a:solidFill>
              </a:rPr>
            </a:br>
            <a:r>
              <a:rPr lang="en-GB" sz="4000" b="1" dirty="0">
                <a:solidFill>
                  <a:schemeClr val="accent1"/>
                </a:solidFill>
              </a:rPr>
              <a:t>Title:</a:t>
            </a:r>
            <a:r>
              <a:rPr lang="en-GB" sz="4000" dirty="0">
                <a:solidFill>
                  <a:schemeClr val="accent1"/>
                </a:solidFill>
              </a:rPr>
              <a:t> My First Day at College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82E629-95E9-3CD2-01B0-B2AECAD74A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126" y="1797626"/>
            <a:ext cx="10072255" cy="4561610"/>
          </a:xfrm>
        </p:spPr>
        <p:txBody>
          <a:bodyPr/>
          <a:lstStyle/>
          <a:p>
            <a:pPr>
              <a:buNone/>
            </a:pPr>
            <a:r>
              <a:rPr lang="en-GB" sz="3200" dirty="0">
                <a:effectLst/>
              </a:rPr>
              <a:t>Last Monday I started my Functional Skills English course at college. I arrived at 9 o’clock and went to the reception. A kind lady showed me where to go and I met my tutor, Mrs Khan. She was very friendly and she introduced me to the other students in the class.</a:t>
            </a:r>
          </a:p>
          <a:p>
            <a:pPr>
              <a:buNone/>
            </a:pPr>
            <a:r>
              <a:rPr lang="en-GB" sz="3200" dirty="0">
                <a:effectLst/>
              </a:rPr>
              <a:t>I liked the classroom because it was bright and clean. The other learners were helpful and we talked about our goals. </a:t>
            </a:r>
            <a:r>
              <a:rPr lang="en-GB" sz="3200" b="1" dirty="0">
                <a:effectLst/>
              </a:rPr>
              <a:t>However,</a:t>
            </a:r>
            <a:r>
              <a:rPr lang="en-GB" sz="3200" dirty="0">
                <a:effectLst/>
              </a:rPr>
              <a:t> I did not like the long corridor because it was noisy and I felt a bit lost at first. Overall, I had a good first day and I am looking forward to the next lesson.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79665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4BC78-ED20-9C21-903A-BF8D81A01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HOMEWORK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04398F-F036-9199-3C36-213BB727A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729" y="2041261"/>
            <a:ext cx="8771469" cy="4172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714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E2A41-97F8-F8D7-39EB-FB04228B0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Session Aims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73350-781F-81E5-32E0-8380571DE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0224"/>
            <a:ext cx="9035473" cy="4512685"/>
          </a:xfrm>
        </p:spPr>
        <p:txBody>
          <a:bodyPr/>
          <a:lstStyle/>
          <a:p>
            <a:pPr>
              <a:buNone/>
            </a:pPr>
            <a:r>
              <a:rPr lang="en-GB" sz="2400" dirty="0">
                <a:effectLst/>
              </a:rPr>
              <a:t>By the end of this session, learners will be able to: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Understand what an article is and why we write one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Follow the correct layout for an Entry 3 article (title + 2 paragraphs)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Include all the required information from the question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Write at least 8 sentences, including at least 3 compound sentences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Use linking words (and, but, because, so, or) and the word “However”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/>
              <a:t>Produce a clear, friendly article suitable for a college or work newsletter</a:t>
            </a:r>
          </a:p>
        </p:txBody>
      </p:sp>
    </p:spTree>
    <p:extLst>
      <p:ext uri="{BB962C8B-B14F-4D97-AF65-F5344CB8AC3E}">
        <p14:creationId xmlns:p14="http://schemas.microsoft.com/office/powerpoint/2010/main" val="1726396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2FC448-37AF-85D1-151C-21A7DAA47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Warm-up: Share One Thing</a:t>
            </a:r>
            <a:br>
              <a:rPr lang="en-GB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19DAD4-F945-442F-5E97-6A282591C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5445"/>
            <a:ext cx="9199418" cy="4067464"/>
          </a:xfrm>
        </p:spPr>
        <p:txBody>
          <a:bodyPr/>
          <a:lstStyle/>
          <a:p>
            <a:pPr>
              <a:buNone/>
            </a:pPr>
            <a:r>
              <a:rPr lang="en-GB" dirty="0">
                <a:effectLst/>
              </a:rPr>
              <a:t>Think about your first day at college, at work, or in a new place.</a:t>
            </a:r>
          </a:p>
          <a:p>
            <a:pPr>
              <a:buNone/>
            </a:pPr>
            <a:r>
              <a:rPr lang="en-GB" dirty="0">
                <a:effectLst/>
              </a:rPr>
              <a:t>Tell your partner </a:t>
            </a:r>
            <a:r>
              <a:rPr lang="en-GB" b="1" dirty="0">
                <a:effectLst/>
              </a:rPr>
              <a:t>one</a:t>
            </a:r>
            <a:r>
              <a:rPr lang="en-GB" dirty="0">
                <a:effectLst/>
              </a:rPr>
              <a:t> short sentence about: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something you did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someone you met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something you liked, </a:t>
            </a:r>
            <a:r>
              <a:rPr lang="en-GB" b="1" dirty="0"/>
              <a:t>or</a:t>
            </a:r>
            <a:endParaRPr lang="en-GB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something you disliked</a:t>
            </a:r>
          </a:p>
          <a:p>
            <a:pPr>
              <a:buNone/>
            </a:pPr>
            <a:r>
              <a:rPr lang="en-GB" dirty="0">
                <a:effectLst/>
              </a:rPr>
              <a:t>Be ready to share it with the class.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8962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D9B7B-5621-A9C9-74E3-F6BEC7AC5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Simple Definition</a:t>
            </a:r>
            <a:br>
              <a:rPr lang="en-GB" b="1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8E15F-6C46-B249-09D3-2D634A970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8409"/>
            <a:ext cx="9687791" cy="4499264"/>
          </a:xfrm>
        </p:spPr>
        <p:txBody>
          <a:bodyPr/>
          <a:lstStyle/>
          <a:p>
            <a:pPr>
              <a:buNone/>
            </a:pPr>
            <a:r>
              <a:rPr lang="en-GB" sz="3600" dirty="0">
                <a:effectLst/>
              </a:rPr>
              <a:t>An </a:t>
            </a:r>
            <a:r>
              <a:rPr lang="en-GB" sz="3600" b="1" dirty="0">
                <a:effectLst/>
              </a:rPr>
              <a:t>article</a:t>
            </a:r>
            <a:r>
              <a:rPr lang="en-GB" sz="3600" dirty="0">
                <a:effectLst/>
              </a:rPr>
              <a:t> is a short piece of writing for a magazine, newsletter or website. You share your personal experience or opinion so that other people can read it.</a:t>
            </a:r>
          </a:p>
          <a:p>
            <a:pPr>
              <a:buNone/>
            </a:pPr>
            <a:r>
              <a:rPr lang="en-GB" sz="3600" b="1" dirty="0">
                <a:effectLst/>
              </a:rPr>
              <a:t>Think of it like this:</a:t>
            </a:r>
            <a:r>
              <a:rPr lang="en-GB" sz="3600" dirty="0">
                <a:effectLst/>
              </a:rPr>
              <a:t> Writing an article is like talking to a friendly person, but you write it down so many people can read it. It should feel natural and interesting – not formal like a letter to the bank</a:t>
            </a:r>
            <a:r>
              <a:rPr lang="en-GB" dirty="0">
                <a:effectLst/>
              </a:rPr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2951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423E4F-1C27-5728-03D1-D1EFC9868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Purpose (Why it matters)</a:t>
            </a:r>
            <a:br>
              <a:rPr lang="en-GB" b="1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12250B-1D5E-1F53-3665-3A587A4C4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GB" dirty="0">
                <a:effectLst/>
              </a:rPr>
              <a:t>In the Pearson Entry 3 exam you may be asked to write an article about an experience (for example, your first day). A good article helps you: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Organise your ideas clearly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Meet the exam rules (sentences, paragraphs, linking words)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Share your thoughts in a friendly way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8761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3EDC4-E421-B005-1732-718231301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027" y="535710"/>
            <a:ext cx="8933873" cy="905597"/>
          </a:xfrm>
        </p:spPr>
        <p:txBody>
          <a:bodyPr/>
          <a:lstStyle/>
          <a:p>
            <a:pPr algn="ctr"/>
            <a:r>
              <a:rPr lang="en-GB" sz="3600" b="1" dirty="0">
                <a:solidFill>
                  <a:srgbClr val="C00000"/>
                </a:solidFill>
              </a:rPr>
              <a:t>ARTICLE WRITING QUESTION </a:t>
            </a:r>
            <a:br>
              <a:rPr lang="en-GB" dirty="0"/>
            </a:br>
            <a:r>
              <a:rPr lang="en-GB" sz="2000" i="1" dirty="0"/>
              <a:t>(According to the Pearson template)</a:t>
            </a:r>
            <a:br>
              <a:rPr lang="en-GB" dirty="0"/>
            </a:b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D5F8B8-2C14-AC3B-53E1-816C9C6AA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5595" y="1593969"/>
            <a:ext cx="8825705" cy="464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962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B967D-EBC5-3D0F-6E0E-5793BB06F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255" y="421409"/>
            <a:ext cx="8933873" cy="905597"/>
          </a:xfrm>
        </p:spPr>
        <p:txBody>
          <a:bodyPr/>
          <a:lstStyle/>
          <a:p>
            <a:pPr algn="ctr"/>
            <a:r>
              <a:rPr lang="en-GB" b="1" dirty="0">
                <a:solidFill>
                  <a:srgbClr val="C00000"/>
                </a:solidFill>
              </a:rPr>
              <a:t>Layout / Parts of an Article</a:t>
            </a:r>
            <a:br>
              <a:rPr lang="en-GB" b="1" dirty="0">
                <a:solidFill>
                  <a:srgbClr val="C00000"/>
                </a:solidFill>
              </a:rPr>
            </a:br>
            <a:r>
              <a:rPr lang="en-GB" sz="2800" i="1" dirty="0"/>
              <a:t>(According to the Pearson template)</a:t>
            </a:r>
            <a:br>
              <a:rPr lang="en-GB" sz="2800" i="1" dirty="0"/>
            </a:br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7ED56-06A7-6596-5E03-E133E298EE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1165" y="1610591"/>
            <a:ext cx="9854044" cy="4826000"/>
          </a:xfrm>
        </p:spPr>
        <p:txBody>
          <a:bodyPr/>
          <a:lstStyle/>
          <a:p>
            <a:pPr>
              <a:buNone/>
            </a:pPr>
            <a:r>
              <a:rPr lang="en-GB" sz="2200" b="1" dirty="0">
                <a:effectLst/>
              </a:rPr>
              <a:t>1. Title:</a:t>
            </a:r>
            <a:r>
              <a:rPr lang="en-GB" sz="2200" dirty="0">
                <a:effectLst/>
              </a:rPr>
              <a:t> A short, clear heading that tells the reader what the article is about. Example: </a:t>
            </a:r>
            <a:r>
              <a:rPr lang="en-GB" sz="2200" i="1" dirty="0">
                <a:effectLst/>
              </a:rPr>
              <a:t>My First Day at College</a:t>
            </a:r>
            <a:endParaRPr lang="en-GB" sz="2200" dirty="0">
              <a:effectLst/>
            </a:endParaRPr>
          </a:p>
          <a:p>
            <a:pPr>
              <a:buNone/>
            </a:pPr>
            <a:r>
              <a:rPr lang="en-GB" sz="2200" b="1" dirty="0">
                <a:effectLst/>
              </a:rPr>
              <a:t>2. Paragraph 1 – The Facts (Introduction)</a:t>
            </a:r>
            <a:endParaRPr lang="en-GB" sz="2200" dirty="0">
              <a:effectLst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200" dirty="0"/>
              <a:t>When did you start / when did it happen?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200" dirty="0"/>
              <a:t>What did you do?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200" dirty="0"/>
              <a:t>Who did you meet?</a:t>
            </a:r>
          </a:p>
          <a:p>
            <a:pPr>
              <a:buNone/>
            </a:pPr>
            <a:r>
              <a:rPr lang="en-GB" sz="2200" b="1" dirty="0">
                <a:effectLst/>
              </a:rPr>
              <a:t>3. Paragraph 2 – Your Opinions</a:t>
            </a:r>
            <a:endParaRPr lang="en-GB" sz="2200" dirty="0">
              <a:effectLst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200" dirty="0"/>
              <a:t>What did you like </a:t>
            </a:r>
            <a:r>
              <a:rPr lang="en-GB" sz="2200" b="1" dirty="0"/>
              <a:t>and why</a:t>
            </a:r>
            <a:r>
              <a:rPr lang="en-GB" sz="2200" dirty="0"/>
              <a:t>?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200" dirty="0"/>
              <a:t>What did you dislike </a:t>
            </a:r>
            <a:r>
              <a:rPr lang="en-GB" sz="2200" b="1" dirty="0"/>
              <a:t>and why</a:t>
            </a:r>
            <a:r>
              <a:rPr lang="en-GB" sz="2200" dirty="0"/>
              <a:t>? (Use the word </a:t>
            </a:r>
            <a:r>
              <a:rPr lang="en-GB" sz="2200" b="1" dirty="0"/>
              <a:t>However</a:t>
            </a:r>
            <a:r>
              <a:rPr lang="en-GB" sz="2200" dirty="0"/>
              <a:t> to move from like to dislike)</a:t>
            </a:r>
          </a:p>
          <a:p>
            <a:pPr>
              <a:buNone/>
            </a:pPr>
            <a:r>
              <a:rPr lang="en-GB" sz="2200" b="1" dirty="0">
                <a:effectLst/>
              </a:rPr>
              <a:t>4. Conclusion</a:t>
            </a:r>
            <a:r>
              <a:rPr lang="en-GB" sz="2200" dirty="0">
                <a:effectLst/>
              </a:rPr>
              <a:t> (short closing sentence) Say how you felt overall or what you hope for the future.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6763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460F8F-9B73-7066-EE6F-501D678FA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Exam Rules you must follow:</a:t>
            </a:r>
            <a:br>
              <a:rPr lang="en-GB" dirty="0">
                <a:solidFill>
                  <a:srgbClr val="C00000"/>
                </a:solidFill>
              </a:rPr>
            </a:b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B61E46-36B7-AC95-A7D1-BF7519456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600" y="4675909"/>
            <a:ext cx="9035473" cy="1652156"/>
          </a:xfrm>
        </p:spPr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At least </a:t>
            </a:r>
            <a:r>
              <a:rPr lang="en-GB" b="1" dirty="0"/>
              <a:t>8 sentences</a:t>
            </a:r>
            <a:r>
              <a:rPr lang="en-GB" dirty="0"/>
              <a:t> (aim for 10 to be safe)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At least </a:t>
            </a:r>
            <a:r>
              <a:rPr lang="en-GB" b="1" dirty="0"/>
              <a:t>3 compound sentences</a:t>
            </a:r>
            <a:r>
              <a:rPr lang="en-GB" dirty="0"/>
              <a:t> (use the glue words)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At least </a:t>
            </a:r>
            <a:r>
              <a:rPr lang="en-GB" b="1" dirty="0"/>
              <a:t>2 paragraphs</a:t>
            </a:r>
            <a:endParaRPr lang="en-GB" dirty="0"/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EF2290-7271-DCC1-90ED-41658BC45C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7336" y="1532250"/>
            <a:ext cx="5636550" cy="296619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542066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00C08-5B61-1A00-9EA0-067445663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62857-5568-436C-2F6C-D6BC299FEE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C00000"/>
                </a:solidFill>
              </a:rPr>
              <a:t>Compound Sentences</a:t>
            </a:r>
          </a:p>
        </p:txBody>
      </p:sp>
    </p:spTree>
    <p:extLst>
      <p:ext uri="{BB962C8B-B14F-4D97-AF65-F5344CB8AC3E}">
        <p14:creationId xmlns:p14="http://schemas.microsoft.com/office/powerpoint/2010/main" val="41040535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</TotalTime>
  <Words>922</Words>
  <Application>Microsoft Office PowerPoint</Application>
  <PresentationFormat>Widescreen</PresentationFormat>
  <Paragraphs>87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Times New Roman</vt:lpstr>
      <vt:lpstr>Office Theme</vt:lpstr>
      <vt:lpstr>Functional Skills English Entry 3</vt:lpstr>
      <vt:lpstr>Session Aims</vt:lpstr>
      <vt:lpstr>Warm-up: Share One Thing </vt:lpstr>
      <vt:lpstr>Simple Definition </vt:lpstr>
      <vt:lpstr>Purpose (Why it matters) </vt:lpstr>
      <vt:lpstr>ARTICLE WRITING QUESTION  (According to the Pearson template) </vt:lpstr>
      <vt:lpstr>Layout / Parts of an Article (According to the Pearson template)  </vt:lpstr>
      <vt:lpstr>Exam Rules you must follow: </vt:lpstr>
      <vt:lpstr>Compound Sentences</vt:lpstr>
      <vt:lpstr>Warm-Up</vt:lpstr>
      <vt:lpstr>Simple Definition </vt:lpstr>
      <vt:lpstr>The “Glue” Words (Compound Sentences)  These words join two ideas together:  </vt:lpstr>
      <vt:lpstr>Magic word: However </vt:lpstr>
      <vt:lpstr>ARTICLE WRITING QUESTION AND SAMPLE ANSWER  (According to the Pearson template) </vt:lpstr>
      <vt:lpstr>Article Writing: Sample Answer Title: My First Day at College </vt:lpstr>
      <vt:lpstr>HOMEWORK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Shama Qurashi</dc:creator>
  <cp:lastModifiedBy>Shama Qurashi</cp:lastModifiedBy>
  <cp:revision>28</cp:revision>
  <dcterms:created xsi:type="dcterms:W3CDTF">2025-06-03T17:54:40Z</dcterms:created>
  <dcterms:modified xsi:type="dcterms:W3CDTF">2026-08-09T15:03:17Z</dcterms:modified>
</cp:coreProperties>
</file>