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3" r:id="rId3"/>
    <p:sldId id="1196" r:id="rId4"/>
    <p:sldId id="1162" r:id="rId5"/>
    <p:sldId id="1197" r:id="rId6"/>
    <p:sldId id="1198" r:id="rId7"/>
    <p:sldId id="1199" r:id="rId8"/>
    <p:sldId id="1182" r:id="rId9"/>
    <p:sldId id="1202" r:id="rId10"/>
    <p:sldId id="1200" r:id="rId11"/>
    <p:sldId id="1203" r:id="rId12"/>
    <p:sldId id="1201" r:id="rId13"/>
    <p:sldId id="1204" r:id="rId14"/>
    <p:sldId id="1195" r:id="rId15"/>
    <p:sldId id="424" r:id="rId16"/>
    <p:sldId id="119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22555-DE9B-AEEF-759C-2756ABD6E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73D8E-F493-DC81-B589-B60A0C86E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1D142-6015-ED63-7C15-538C1827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EE2CE-4C8F-9DA8-2698-2AA93431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191B2-CA80-E29F-35EB-F1597201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7687E-86C6-018B-B4E3-45E2F2D0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16E89-E38E-D0C8-C364-F1F3442BF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F9A2A-76DE-E3D4-5245-317CD25B4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C6FBF-AA26-B2EA-D50A-9E2FC8C7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7A4F2-74D3-AE7C-07DE-DD0842A81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59DD9B-6984-2859-2D2E-B9D481BEE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7D3799-F73C-F51D-946A-FC2ACFD0F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97758-8DD0-B754-3EB4-52955761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7815F-96E3-3E07-0FDA-D54E9508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B836F-8CB6-0B80-0A34-8141C0DF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91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83F9E-987E-1A77-6787-D36122713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86417-A300-E5CA-330C-EED731F50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3904-3D2E-E5C7-B414-0F4031D61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BF4D4-7A77-53C6-234B-C44A79FBE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41E90-2F47-3ED2-90AF-C21EDBCD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34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D4C74-959F-E2D8-6EF0-EAD26F75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05E7B-9661-695C-AFED-637C0E799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BB76D-C12F-2B65-0E36-E5F09723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551CB-25F2-73DC-721E-D191F0C6B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1E876-123F-AF57-A844-9440CF7E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986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B34A-D421-A661-15CE-57F90CCC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94F31-E0FA-6093-595C-3F7E11328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0D491-BFC9-F100-70D4-9CE33BA87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7CB90-4DB7-BDBB-8A7F-FBE92CB4C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5FFB2-8B55-77DF-4140-C1309A06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B5DEC-9939-7A6A-EE63-F7145445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47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348AC-D03F-38B3-C063-4EAEB6BF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902DF-76AC-998E-8516-498F82CA4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645B8-4BD0-394D-E608-CE360823A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1CA34-317F-8D2F-63FB-6D3B6DF5B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E9427E-4F3E-DB05-B45A-D52704189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18C63-B2B7-4C36-38DD-3F8BEF88B6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B06B58-FA0E-E1B9-53B1-DE614317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F6157E-A8D6-8FC2-0D76-E5C061DE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5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ABCE6-05A7-CBCC-4DA2-9FBE11FC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B3ADFF-B61C-1C0D-0708-AB9767EF1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B493D-C55F-3962-DD24-58EC571E0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0DDA7-9520-D04D-CC1F-4C4C6439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24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72212C-D0F3-E6F9-9B61-2637ACFC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46CF8A-22B3-6AC1-E3F3-B1F8C861C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30059-D815-1D89-5DCB-2AEACA358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05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701EC-532E-7C70-4AE8-35FE7938B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3394D-CF62-E631-900F-B8C9544F6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28518-0B9A-92D6-5440-73876E169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DFA74-1865-5D9B-0419-26D8AC89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D8011-1FD6-2B6A-3684-C3AA34A3D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83997-6E48-CFAE-FDFD-73D80E646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92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9DCD7-F8AA-EC14-B3D8-14659EC34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00AB6C-2D3E-4027-9FE1-5C3316B3F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0B026-3CF9-FA32-FED5-BB2121FF9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C1C9B-01DC-E149-A021-C7DCD23F4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5E94F-2AC1-4B09-7F33-3FAD06AF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90046-233A-405D-5FAC-048A88D3D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9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F26CECA-7507-59ED-1F74-7267AE39E54B}"/>
              </a:ext>
            </a:extLst>
          </p:cNvPr>
          <p:cNvSpPr/>
          <p:nvPr userDrawn="1"/>
        </p:nvSpPr>
        <p:spPr>
          <a:xfrm>
            <a:off x="286327" y="230909"/>
            <a:ext cx="11647055" cy="637309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logo for a company&#10;&#10;AI-generated content may be incorrect.">
            <a:extLst>
              <a:ext uri="{FF2B5EF4-FFF2-40B4-BE49-F238E27FC236}">
                <a16:creationId xmlns:a16="http://schemas.microsoft.com/office/drawing/2014/main" id="{E870D2A2-447F-D7D3-BE75-B19EF23AB09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2" y="5122426"/>
            <a:ext cx="1542158" cy="135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9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aamboozle.com/game/365047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BD20-2290-CC6F-BF1C-194DDB57AA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Functional Skills English Entry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D51E56-B06F-3998-8F51-B6A9D674D0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b="1" dirty="0">
                <a:solidFill>
                  <a:srgbClr val="0070C0"/>
                </a:solidFill>
              </a:rPr>
              <a:t>Context Clues</a:t>
            </a:r>
          </a:p>
        </p:txBody>
      </p:sp>
    </p:spTree>
    <p:extLst>
      <p:ext uri="{BB962C8B-B14F-4D97-AF65-F5344CB8AC3E}">
        <p14:creationId xmlns:p14="http://schemas.microsoft.com/office/powerpoint/2010/main" val="3705094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0BD4A-A6E3-C530-2EB7-B1A87924B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A7F98-511B-338C-3660-917B26518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Quick Test: Read this short text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C6B78-DD8E-53A5-6718-BA6F235BE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526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2. Please </a:t>
            </a:r>
            <a:r>
              <a:rPr lang="en-GB" b="1" dirty="0">
                <a:effectLst/>
              </a:rPr>
              <a:t>discard</a:t>
            </a:r>
            <a:r>
              <a:rPr lang="en-GB" dirty="0">
                <a:effectLst/>
              </a:rPr>
              <a:t> any old papers. Put them in the recycling bin.</a:t>
            </a:r>
          </a:p>
          <a:p>
            <a:pPr>
              <a:buNone/>
            </a:pPr>
            <a:endParaRPr lang="en-GB" b="1" dirty="0">
              <a:effectLst/>
            </a:endParaRPr>
          </a:p>
          <a:p>
            <a:pPr>
              <a:buNone/>
            </a:pPr>
            <a:r>
              <a:rPr lang="en-GB" b="1" dirty="0">
                <a:effectLst/>
              </a:rPr>
              <a:t>What does “discard” mean?</a:t>
            </a:r>
            <a:r>
              <a:rPr lang="en-GB" dirty="0">
                <a:effectLst/>
              </a:rPr>
              <a:t> </a:t>
            </a:r>
          </a:p>
          <a:p>
            <a:pPr>
              <a:buNone/>
            </a:pPr>
            <a:r>
              <a:rPr lang="en-GB" b="1" dirty="0">
                <a:solidFill>
                  <a:srgbClr val="C00000"/>
                </a:solidFill>
              </a:rPr>
              <a:t>Answer: </a:t>
            </a:r>
            <a:r>
              <a:rPr lang="en-GB" b="1" dirty="0">
                <a:solidFill>
                  <a:srgbClr val="C00000"/>
                </a:solidFill>
                <a:effectLst/>
              </a:rPr>
              <a:t> </a:t>
            </a:r>
            <a:r>
              <a:rPr lang="en-GB" dirty="0">
                <a:effectLst/>
              </a:rPr>
              <a:t>Throw away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8147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CC8A3-5EEF-8C38-DE8A-09A78E8B7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74CCC-EF84-DBE4-6F61-7729926DE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Quick Test: Read this short text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D08CC-A715-E6EA-427A-B23CA669D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526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2. Please </a:t>
            </a:r>
            <a:r>
              <a:rPr lang="en-GB" b="1" dirty="0">
                <a:effectLst/>
              </a:rPr>
              <a:t>discard</a:t>
            </a:r>
            <a:r>
              <a:rPr lang="en-GB" dirty="0">
                <a:effectLst/>
              </a:rPr>
              <a:t> any old papers. Put them in the recycling bin.</a:t>
            </a:r>
          </a:p>
          <a:p>
            <a:pPr>
              <a:buNone/>
            </a:pPr>
            <a:endParaRPr lang="en-GB" b="1" dirty="0">
              <a:effectLst/>
            </a:endParaRPr>
          </a:p>
          <a:p>
            <a:pPr>
              <a:buNone/>
            </a:pPr>
            <a:r>
              <a:rPr lang="en-GB" b="1" dirty="0">
                <a:effectLst/>
              </a:rPr>
              <a:t>What does “discard” mean?</a:t>
            </a:r>
            <a:r>
              <a:rPr lang="en-GB" dirty="0">
                <a:effectLst/>
              </a:rPr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2697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1A4FC-2791-0D7D-C034-0A67B0E5E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CC3B6-31D2-F234-892C-B367C0EC1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Quick Test: Read this short text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8C30B-3679-3195-06D7-B5277DE40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526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3. The room was </a:t>
            </a:r>
            <a:r>
              <a:rPr lang="en-GB" b="1" dirty="0">
                <a:effectLst/>
              </a:rPr>
              <a:t>filthy</a:t>
            </a:r>
            <a:r>
              <a:rPr lang="en-GB" dirty="0">
                <a:effectLst/>
              </a:rPr>
              <a:t>. There was dirt everywhere and the floor had not been cleaned for weeks.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>
              <a:effectLst/>
            </a:endParaRPr>
          </a:p>
          <a:p>
            <a:pPr>
              <a:buNone/>
            </a:pPr>
            <a:r>
              <a:rPr lang="en-GB" b="1" dirty="0">
                <a:effectLst/>
              </a:rPr>
              <a:t>What does “filthy” mean?</a:t>
            </a:r>
            <a:r>
              <a:rPr lang="en-GB" dirty="0">
                <a:effectLst/>
              </a:rPr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0000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F2B95-E209-3FA5-5E49-970AA699B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0B936-BA24-013F-E0DE-9D8480A0D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Quick Test: Read this short text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55CF4-CEC8-02A4-DD7F-566442B19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526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3. The room was </a:t>
            </a:r>
            <a:r>
              <a:rPr lang="en-GB" b="1" dirty="0">
                <a:effectLst/>
              </a:rPr>
              <a:t>filthy</a:t>
            </a:r>
            <a:r>
              <a:rPr lang="en-GB" dirty="0">
                <a:effectLst/>
              </a:rPr>
              <a:t>. There was dirt everywhere and the floor had not been cleaned for weeks.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>
              <a:effectLst/>
            </a:endParaRPr>
          </a:p>
          <a:p>
            <a:pPr>
              <a:buNone/>
            </a:pPr>
            <a:r>
              <a:rPr lang="en-GB" b="1" dirty="0">
                <a:effectLst/>
              </a:rPr>
              <a:t>What does “filthy” mean?</a:t>
            </a:r>
            <a:r>
              <a:rPr lang="en-GB" dirty="0">
                <a:effectLst/>
              </a:rPr>
              <a:t> </a:t>
            </a:r>
          </a:p>
          <a:p>
            <a:pPr>
              <a:buNone/>
            </a:pPr>
            <a:r>
              <a:rPr lang="en-GB" b="1" dirty="0">
                <a:solidFill>
                  <a:srgbClr val="C00000"/>
                </a:solidFill>
              </a:rPr>
              <a:t>Answer: </a:t>
            </a:r>
            <a:r>
              <a:rPr lang="en-GB" b="1" dirty="0">
                <a:solidFill>
                  <a:srgbClr val="C00000"/>
                </a:solidFill>
                <a:effectLst/>
              </a:rPr>
              <a:t> </a:t>
            </a:r>
            <a:r>
              <a:rPr lang="en-GB" dirty="0">
                <a:effectLst/>
              </a:rPr>
              <a:t>Dirty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743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19595-D8A1-9805-1E34-BDE273BC6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6000" b="1" dirty="0">
                <a:solidFill>
                  <a:srgbClr val="7030A0"/>
                </a:solidFill>
              </a:rPr>
              <a:t>GAME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91674-D0A9-227F-843A-F2B3A7756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Context Clues Challenge: Guess the Word! | </a:t>
            </a:r>
            <a:r>
              <a:rPr lang="en-GB" dirty="0" err="1">
                <a:hlinkClick r:id="rId2"/>
              </a:rPr>
              <a:t>Baamboozle</a:t>
            </a:r>
            <a:r>
              <a:rPr lang="en-GB" dirty="0">
                <a:hlinkClick r:id="rId2"/>
              </a:rPr>
              <a:t> - </a:t>
            </a:r>
            <a:r>
              <a:rPr lang="en-GB" dirty="0" err="1">
                <a:hlinkClick r:id="rId2"/>
              </a:rPr>
              <a:t>Baamboozle</a:t>
            </a:r>
            <a:r>
              <a:rPr lang="en-GB" dirty="0">
                <a:hlinkClick r:id="rId2"/>
              </a:rPr>
              <a:t> | The Most Fun Classroom Games!</a:t>
            </a:r>
            <a:endParaRPr lang="en-GB" dirty="0"/>
          </a:p>
          <a:p>
            <a:endParaRPr lang="en-GB" dirty="0"/>
          </a:p>
          <a:p>
            <a:r>
              <a:rPr lang="en-GB" dirty="0">
                <a:hlinkClick r:id="rId2"/>
              </a:rPr>
              <a:t>https://www.baamboozle.com/game/3650474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307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14A82-FB17-3CAA-1D99-3B51375FC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063" y="805873"/>
            <a:ext cx="8933873" cy="3059545"/>
          </a:xfrm>
        </p:spPr>
        <p:txBody>
          <a:bodyPr/>
          <a:lstStyle/>
          <a:p>
            <a:pPr algn="ctr"/>
            <a:r>
              <a:rPr lang="en-GB" sz="6000" b="1" dirty="0">
                <a:solidFill>
                  <a:srgbClr val="C00000"/>
                </a:solidFill>
              </a:rPr>
              <a:t>CONTEXT CLUES</a:t>
            </a:r>
            <a:br>
              <a:rPr lang="en-GB" sz="6000" b="1" dirty="0">
                <a:solidFill>
                  <a:srgbClr val="C00000"/>
                </a:solidFill>
              </a:rPr>
            </a:br>
            <a:r>
              <a:rPr lang="en-GB" sz="6000" b="1" dirty="0">
                <a:solidFill>
                  <a:srgbClr val="C00000"/>
                </a:solidFill>
              </a:rPr>
              <a:t>WORKSHEET</a:t>
            </a:r>
            <a:br>
              <a:rPr lang="en-GB" b="1" dirty="0">
                <a:solidFill>
                  <a:srgbClr val="C00000"/>
                </a:solidFill>
              </a:rPr>
            </a:br>
            <a:r>
              <a:rPr lang="en-GB" b="1" dirty="0">
                <a:solidFill>
                  <a:srgbClr val="C00000"/>
                </a:solidFill>
              </a:rPr>
              <a:t>(Word Document)</a:t>
            </a:r>
          </a:p>
        </p:txBody>
      </p:sp>
    </p:spTree>
    <p:extLst>
      <p:ext uri="{BB962C8B-B14F-4D97-AF65-F5344CB8AC3E}">
        <p14:creationId xmlns:p14="http://schemas.microsoft.com/office/powerpoint/2010/main" val="671383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8F9A3-41FC-14F7-DB4F-19C3AC179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Homework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518DC-7164-D4FC-662B-B7B5AE856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en-GB" dirty="0"/>
              <a:t>Find </a:t>
            </a:r>
            <a:r>
              <a:rPr lang="en-GB" b="1" dirty="0"/>
              <a:t>one short text</a:t>
            </a:r>
            <a:r>
              <a:rPr lang="en-GB" dirty="0"/>
              <a:t> at home (a notice, an email, a recipe, a product label, or a short news article).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Choose </a:t>
            </a:r>
            <a:r>
              <a:rPr lang="en-GB" b="1" dirty="0"/>
              <a:t>two words</a:t>
            </a:r>
            <a:r>
              <a:rPr lang="en-GB" dirty="0"/>
              <a:t> you are not sure about.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For each word, write: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GB" dirty="0"/>
              <a:t>The sentence it is in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GB" dirty="0"/>
              <a:t>What you think the word means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GB" dirty="0"/>
              <a:t>Which words in the sentence helped you decide</a:t>
            </a:r>
          </a:p>
          <a:p>
            <a:pPr>
              <a:buNone/>
            </a:pPr>
            <a:r>
              <a:rPr lang="en-GB" dirty="0">
                <a:effectLst/>
              </a:rPr>
              <a:t>Bring your work to the next lesson.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570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2A41-97F8-F8D7-39EB-FB04228B0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Session 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73350-781F-81E5-32E0-8380571DE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By the end of this session, learners will be able to: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Understand what context clues are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Use the words around an unknown word to work out its meaning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Practise finding the meaning of new words in short texts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Feel more confident when reading texts that contain difficult words</a:t>
            </a:r>
          </a:p>
        </p:txBody>
      </p:sp>
    </p:spTree>
    <p:extLst>
      <p:ext uri="{BB962C8B-B14F-4D97-AF65-F5344CB8AC3E}">
        <p14:creationId xmlns:p14="http://schemas.microsoft.com/office/powerpoint/2010/main" val="172639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88FAC-2E80-3046-4960-0E5EE27E2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Warm-Up: Guess the Word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02542-E21C-D7E8-27A3-537DBF716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dirty="0">
                <a:effectLst/>
              </a:rPr>
              <a:t>1. Guess the missing words</a:t>
            </a:r>
          </a:p>
          <a:p>
            <a:pPr marL="0" lvl="0" indent="0">
              <a:buNone/>
            </a:pP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“It was a very cold day, so she put on her thick ________.”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“The shop was closed, so we had to come back ________.”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“He was very tired after work, so he went to bed ________.”</a:t>
            </a:r>
          </a:p>
          <a:p>
            <a:pPr marL="0" lvl="0" indent="0">
              <a:buNone/>
            </a:pPr>
            <a:r>
              <a:rPr lang="en-GB" dirty="0"/>
              <a:t>2. How did you know the answer?</a:t>
            </a:r>
          </a:p>
        </p:txBody>
      </p:sp>
    </p:spTree>
    <p:extLst>
      <p:ext uri="{BB962C8B-B14F-4D97-AF65-F5344CB8AC3E}">
        <p14:creationId xmlns:p14="http://schemas.microsoft.com/office/powerpoint/2010/main" val="1139435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7535B-BE78-549B-93B6-7A19A3814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478" y="1610264"/>
            <a:ext cx="6108441" cy="2803849"/>
          </a:xfrm>
        </p:spPr>
        <p:txBody>
          <a:bodyPr>
            <a:noAutofit/>
          </a:bodyPr>
          <a:lstStyle/>
          <a:p>
            <a:pPr algn="ctr"/>
            <a:r>
              <a:rPr lang="en-GB" sz="66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Why are Context Clues?</a:t>
            </a:r>
          </a:p>
        </p:txBody>
      </p:sp>
      <p:pic>
        <p:nvPicPr>
          <p:cNvPr id="5" name="Picture 4" descr="A cartoon of a child holding a question mark&#10;&#10;AI-generated content may be incorrect.">
            <a:extLst>
              <a:ext uri="{FF2B5EF4-FFF2-40B4-BE49-F238E27FC236}">
                <a16:creationId xmlns:a16="http://schemas.microsoft.com/office/drawing/2014/main" id="{F82195B3-FBF4-2730-8828-A723ACD629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976" t="15919" r="21981" b="6530"/>
          <a:stretch>
            <a:fillRect/>
          </a:stretch>
        </p:blipFill>
        <p:spPr>
          <a:xfrm>
            <a:off x="7348052" y="680809"/>
            <a:ext cx="3437140" cy="455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80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1C23F-C5B3-FB8B-413A-EA7265825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What are Context Clues?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BDFAA-FBE5-B272-5825-4B17E4BD4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>
                <a:effectLst/>
              </a:rPr>
              <a:t>Context clues</a:t>
            </a:r>
            <a:r>
              <a:rPr lang="en-GB" dirty="0">
                <a:effectLst/>
              </a:rPr>
              <a:t> are the words and sentences around a new or difficult word that help you work out what it means.</a:t>
            </a:r>
          </a:p>
          <a:p>
            <a:pPr>
              <a:buNone/>
            </a:pPr>
            <a:r>
              <a:rPr lang="en-GB" dirty="0">
                <a:effectLst/>
              </a:rPr>
              <a:t>You do not always need a dictionary. You can often guess the meaning by looking carefully at the rest of the sentence or paragraph.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362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6069F-E717-2F51-2AA8-410E32CC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Purpose (Why it matters)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E022D-2797-E995-A776-D746ABE20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Knowing how to use context clues helps you: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Understand texts more easily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Keep reading without stopping for every new word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Feel more confident in everyday reading (emails, notices, instructions, news)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Answer exam questions about the meaning of words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4494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0A94D-19D6-C958-6D28-5FBBDC3D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028" y="566882"/>
            <a:ext cx="10758055" cy="905597"/>
          </a:xfrm>
        </p:spPr>
        <p:txBody>
          <a:bodyPr/>
          <a:lstStyle/>
          <a:p>
            <a:pPr algn="ctr"/>
            <a:r>
              <a:rPr lang="en-GB" sz="4000" b="1" dirty="0">
                <a:solidFill>
                  <a:srgbClr val="C00000"/>
                </a:solidFill>
                <a:effectLst/>
              </a:rPr>
              <a:t>Types of Context Clues (with simple examples)</a:t>
            </a:r>
            <a:br>
              <a:rPr lang="en-GB" dirty="0">
                <a:effectLst/>
              </a:rPr>
            </a:b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40EB009-1BB0-4EBD-35AF-7F3094824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615731"/>
              </p:ext>
            </p:extLst>
          </p:nvPr>
        </p:nvGraphicFramePr>
        <p:xfrm>
          <a:off x="1049483" y="1472479"/>
          <a:ext cx="10515600" cy="384048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81221262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1709423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875526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>
                          <a:solidFill>
                            <a:srgbClr val="C00000"/>
                          </a:solidFill>
                        </a:rPr>
                        <a:t>Type of Clue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>
                          <a:solidFill>
                            <a:srgbClr val="C00000"/>
                          </a:solidFill>
                        </a:rPr>
                        <a:t>How it helps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Example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2655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/>
                        <a:t>Definition</a:t>
                      </a:r>
                      <a:endParaRPr lang="en-GB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/>
                        <a:t>The text explains the word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/>
                        <a:t>“A </a:t>
                      </a:r>
                      <a:r>
                        <a:rPr lang="en-GB" b="1" dirty="0"/>
                        <a:t>habitat</a:t>
                      </a:r>
                      <a:r>
                        <a:rPr lang="en-GB" dirty="0"/>
                        <a:t> is the place where an animal lives.”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879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/>
                        <a:t>Example</a:t>
                      </a:r>
                      <a:endParaRPr lang="en-GB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/>
                        <a:t>The text gives examples of the word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/>
                        <a:t>“She likes </a:t>
                      </a:r>
                      <a:r>
                        <a:rPr lang="en-GB" b="1"/>
                        <a:t>citrus</a:t>
                      </a:r>
                      <a:r>
                        <a:rPr lang="en-GB"/>
                        <a:t> fruits, such as oranges and lemons.”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3398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/>
                        <a:t>Synonym</a:t>
                      </a:r>
                      <a:endParaRPr lang="en-GB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/>
                        <a:t>The text uses a word with a similar meaning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/>
                        <a:t>“The film was </a:t>
                      </a:r>
                      <a:r>
                        <a:rPr lang="en-GB" b="1"/>
                        <a:t>hilarious</a:t>
                      </a:r>
                      <a:r>
                        <a:rPr lang="en-GB"/>
                        <a:t> – it was so funny.”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2229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/>
                        <a:t>Antonym / Contrast</a:t>
                      </a:r>
                      <a:endParaRPr lang="en-GB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/>
                        <a:t>The text shows the opposite meaning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/>
                        <a:t>“Unlike his quiet brother, Tom was very </a:t>
                      </a:r>
                      <a:r>
                        <a:rPr lang="en-GB" b="1"/>
                        <a:t>talkative</a:t>
                      </a:r>
                      <a:r>
                        <a:rPr lang="en-GB"/>
                        <a:t>.”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16714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/>
                        <a:t>General sense</a:t>
                      </a:r>
                      <a:endParaRPr lang="en-GB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/>
                        <a:t>The whole sentence helps you guess the meaning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/>
                        <a:t>“After walking for three hours in the rain, her shoes were completely </a:t>
                      </a:r>
                      <a:r>
                        <a:rPr lang="en-GB" b="1" dirty="0"/>
                        <a:t>soaked</a:t>
                      </a:r>
                      <a:r>
                        <a:rPr lang="en-GB" dirty="0"/>
                        <a:t>.”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598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781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8DC91-1D0E-EDB6-2438-1619BC2B9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40180-D14C-B5D2-4C09-4644772F7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Quick Test: Read this short text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F9574-E7EF-508D-3175-D12BB9926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526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1. The library was very </a:t>
            </a:r>
            <a:r>
              <a:rPr lang="en-GB" b="1" dirty="0">
                <a:effectLst/>
              </a:rPr>
              <a:t>tranquil</a:t>
            </a:r>
            <a:r>
              <a:rPr lang="en-GB" dirty="0">
                <a:effectLst/>
              </a:rPr>
              <a:t>. There was no noise and everyone was reading quietly.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>
              <a:effectLst/>
            </a:endParaRPr>
          </a:p>
          <a:p>
            <a:pPr>
              <a:buNone/>
            </a:pPr>
            <a:r>
              <a:rPr lang="en-GB" b="1" dirty="0">
                <a:effectLst/>
              </a:rPr>
              <a:t>What does “tranquil” mean?</a:t>
            </a:r>
            <a:r>
              <a:rPr lang="en-GB" dirty="0">
                <a:effectLst/>
              </a:rPr>
              <a:t>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7524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44D55-17E5-49C1-2A36-C48DC0161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34D82-9A0B-7DC6-6FA2-4552D6040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Quick Test: Read this short text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9E831-4E78-5978-C74C-0731A7561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526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1. The library was very </a:t>
            </a:r>
            <a:r>
              <a:rPr lang="en-GB" b="1" dirty="0">
                <a:effectLst/>
              </a:rPr>
              <a:t>tranquil</a:t>
            </a:r>
            <a:r>
              <a:rPr lang="en-GB" dirty="0">
                <a:effectLst/>
              </a:rPr>
              <a:t>. There was no noise and everyone was reading quietly.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>
              <a:effectLst/>
            </a:endParaRPr>
          </a:p>
          <a:p>
            <a:pPr>
              <a:buNone/>
            </a:pPr>
            <a:r>
              <a:rPr lang="en-GB" b="1" dirty="0">
                <a:effectLst/>
              </a:rPr>
              <a:t>What does “tranquil” mean?</a:t>
            </a:r>
            <a:r>
              <a:rPr lang="en-GB" dirty="0">
                <a:effectLst/>
              </a:rPr>
              <a:t> </a:t>
            </a:r>
            <a:endParaRPr lang="en-GB" dirty="0"/>
          </a:p>
          <a:p>
            <a:pPr>
              <a:buNone/>
            </a:pPr>
            <a:r>
              <a:rPr lang="en-GB" b="1" dirty="0">
                <a:solidFill>
                  <a:srgbClr val="C00000"/>
                </a:solidFill>
                <a:effectLst/>
              </a:rPr>
              <a:t>Answer: </a:t>
            </a:r>
            <a:r>
              <a:rPr lang="en-GB" dirty="0">
                <a:effectLst/>
              </a:rPr>
              <a:t>Quiet and peaceful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447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673</Words>
  <Application>Microsoft Office PowerPoint</Application>
  <PresentationFormat>Widescreen</PresentationFormat>
  <Paragraphs>88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Times New Roman</vt:lpstr>
      <vt:lpstr>Office Theme</vt:lpstr>
      <vt:lpstr>Functional Skills English Entry 3</vt:lpstr>
      <vt:lpstr>Session Aims</vt:lpstr>
      <vt:lpstr>Warm-Up: Guess the Word </vt:lpstr>
      <vt:lpstr>Why are Context Clues?</vt:lpstr>
      <vt:lpstr>What are Context Clues? </vt:lpstr>
      <vt:lpstr>Purpose (Why it matters) </vt:lpstr>
      <vt:lpstr>Types of Context Clues (with simple examples) </vt:lpstr>
      <vt:lpstr>Quick Test: Read this short text </vt:lpstr>
      <vt:lpstr>Quick Test: Read this short text </vt:lpstr>
      <vt:lpstr>Quick Test: Read this short text </vt:lpstr>
      <vt:lpstr>Quick Test: Read this short text </vt:lpstr>
      <vt:lpstr>Quick Test: Read this short text </vt:lpstr>
      <vt:lpstr>Quick Test: Read this short text </vt:lpstr>
      <vt:lpstr>GAME TIME</vt:lpstr>
      <vt:lpstr>CONTEXT CLUES WORKSHEET (Word Document)</vt:lpstr>
      <vt:lpstr>Homework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Shama Qurashi</dc:creator>
  <cp:lastModifiedBy>Shama Qurashi</cp:lastModifiedBy>
  <cp:revision>18</cp:revision>
  <dcterms:created xsi:type="dcterms:W3CDTF">2025-06-03T17:54:40Z</dcterms:created>
  <dcterms:modified xsi:type="dcterms:W3CDTF">2026-08-06T21:27:31Z</dcterms:modified>
</cp:coreProperties>
</file>