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224" r:id="rId4"/>
    <p:sldId id="1238" r:id="rId5"/>
    <p:sldId id="1225" r:id="rId6"/>
    <p:sldId id="1226" r:id="rId7"/>
    <p:sldId id="1239" r:id="rId8"/>
    <p:sldId id="1240" r:id="rId9"/>
    <p:sldId id="1235" r:id="rId10"/>
    <p:sldId id="1237" r:id="rId11"/>
    <p:sldId id="1241" r:id="rId12"/>
    <p:sldId id="1242" r:id="rId13"/>
    <p:sldId id="1243" r:id="rId14"/>
    <p:sldId id="1244" r:id="rId15"/>
    <p:sldId id="1245" r:id="rId16"/>
    <p:sldId id="123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77880"/>
          </a:xfrm>
        </p:spPr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FACT AND OPINION</a:t>
            </a:r>
          </a:p>
          <a:p>
            <a:r>
              <a:rPr lang="en-GB" sz="4000" b="1" dirty="0">
                <a:solidFill>
                  <a:srgbClr val="0070C0"/>
                </a:solidFill>
              </a:rPr>
              <a:t>&amp; </a:t>
            </a:r>
          </a:p>
          <a:p>
            <a:r>
              <a:rPr lang="en-GB" sz="4000" b="1" dirty="0">
                <a:solidFill>
                  <a:srgbClr val="0070C0"/>
                </a:solidFill>
              </a:rPr>
              <a:t>ARTICLE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C2C7-3179-683C-2BC3-CB8AEC4FE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ECDEA-5BBD-E950-7E3B-43858A966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035473" cy="4294476"/>
          </a:xfrm>
        </p:spPr>
        <p:txBody>
          <a:bodyPr/>
          <a:lstStyle/>
          <a:p>
            <a:r>
              <a:rPr lang="en-GB" sz="4000" dirty="0">
                <a:effectLst/>
              </a:rPr>
              <a:t>An </a:t>
            </a:r>
            <a:r>
              <a:rPr lang="en-GB" sz="4000" b="1" dirty="0">
                <a:effectLst/>
              </a:rPr>
              <a:t>accident report</a:t>
            </a:r>
            <a:r>
              <a:rPr lang="en-GB" sz="4000" dirty="0">
                <a:effectLst/>
              </a:rPr>
              <a:t> is a short, clear document that describes what happened when someone was hurt. </a:t>
            </a:r>
          </a:p>
          <a:p>
            <a:r>
              <a:rPr lang="en-GB" sz="4000" dirty="0">
                <a:effectLst/>
              </a:rPr>
              <a:t>It uses </a:t>
            </a:r>
            <a:r>
              <a:rPr lang="en-GB" sz="4000" b="1" dirty="0">
                <a:effectLst/>
              </a:rPr>
              <a:t>facts</a:t>
            </a:r>
            <a:r>
              <a:rPr lang="en-GB" sz="4000" dirty="0">
                <a:effectLst/>
              </a:rPr>
              <a:t>, not personal feelings.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0338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33F05-CA0F-8B1B-3E83-9C6CEDA1A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Purpose (Why it matters)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AB588-256E-755B-A10B-F6A8053B9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Accident reports are used at college and work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Keep a clear record of what happened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Help stop the same accident happening again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B2EC0-2F73-3417-F7C4-D81AEEE8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10872355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Layout (According to the Pearson Template)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F3D9D-CAFC-7337-8AD8-DA44E564B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035473" cy="4564639"/>
          </a:xfrm>
        </p:spPr>
        <p:txBody>
          <a:bodyPr/>
          <a:lstStyle/>
          <a:p>
            <a:pPr>
              <a:buNone/>
            </a:pPr>
            <a:r>
              <a:rPr lang="en-GB" b="1" dirty="0">
                <a:effectLst/>
              </a:rPr>
              <a:t>1. Heading:</a:t>
            </a:r>
            <a:r>
              <a:rPr lang="en-GB" dirty="0">
                <a:effectLst/>
              </a:rPr>
              <a:t> Write </a:t>
            </a:r>
            <a:r>
              <a:rPr lang="en-GB" b="1" dirty="0">
                <a:effectLst/>
              </a:rPr>
              <a:t>Accident Report</a:t>
            </a: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2. To</a:t>
            </a:r>
            <a:r>
              <a:rPr lang="en-GB" b="1" dirty="0"/>
              <a:t>: </a:t>
            </a:r>
            <a:r>
              <a:rPr lang="en-GB" dirty="0">
                <a:effectLst/>
              </a:rPr>
              <a:t>Write who the report is for (for example: The Manager or The Health and Safety Officer)</a:t>
            </a:r>
          </a:p>
          <a:p>
            <a:pPr>
              <a:buNone/>
            </a:pPr>
            <a:r>
              <a:rPr lang="en-GB" b="1" dirty="0">
                <a:effectLst/>
              </a:rPr>
              <a:t>3. Introduction:</a:t>
            </a:r>
            <a:r>
              <a:rPr lang="en-GB" dirty="0">
                <a:effectLst/>
              </a:rPr>
              <a:t> (use bullet points)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day and time of the accident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name of the person who was hurt</a:t>
            </a:r>
          </a:p>
          <a:p>
            <a:pPr>
              <a:buNone/>
            </a:pPr>
            <a:r>
              <a:rPr lang="en-GB" b="1" dirty="0">
                <a:effectLst/>
              </a:rPr>
              <a:t>4. Details of the accident:</a:t>
            </a:r>
            <a:r>
              <a:rPr lang="en-GB" dirty="0">
                <a:effectLst/>
              </a:rPr>
              <a:t> Write a short paragraph explaining clearly what happened. Include how the person was hurt and what help was given.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166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66061-5E05-2495-2370-F5740DC6D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565" y="446548"/>
            <a:ext cx="3442854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ea typeface="+mn-ea"/>
                <a:cs typeface="+mn-cs"/>
              </a:rPr>
              <a:t>Exam Rules</a:t>
            </a:r>
            <a:br>
              <a:rPr lang="en-GB" dirty="0">
                <a:solidFill>
                  <a:prstClr val="black"/>
                </a:solidFill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CE544-4236-3D6E-0457-B77BA4D85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565" y="2296389"/>
            <a:ext cx="4876800" cy="2182093"/>
          </a:xfr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You must include 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heading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You must use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bullet points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Write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4 to 6 sentences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Use mainly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facts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605208-8888-67FF-FCEC-1C73EF3D4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4370" y="992170"/>
            <a:ext cx="6200846" cy="402664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38508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D1718-E9B2-5BB7-FAC1-1752E98A2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Sample Answer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71B91-FD2A-ED3F-C385-079EE679B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87427"/>
            <a:ext cx="9035473" cy="4802982"/>
          </a:xfrm>
        </p:spPr>
        <p:txBody>
          <a:bodyPr/>
          <a:lstStyle/>
          <a:p>
            <a:pPr>
              <a:buNone/>
            </a:pPr>
            <a:r>
              <a:rPr lang="en-GB" b="1" dirty="0">
                <a:effectLst/>
              </a:rPr>
              <a:t>Accident Report</a:t>
            </a:r>
            <a:endParaRPr lang="en-GB" dirty="0">
              <a:effectLst/>
            </a:endParaRPr>
          </a:p>
          <a:p>
            <a:pPr>
              <a:buNone/>
            </a:pPr>
            <a:r>
              <a:rPr lang="en-GB" b="1" dirty="0">
                <a:effectLst/>
              </a:rPr>
              <a:t>To:</a:t>
            </a:r>
            <a:r>
              <a:rPr lang="en-GB" dirty="0">
                <a:effectLst/>
              </a:rPr>
              <a:t> The Health and Safety Officer</a:t>
            </a:r>
          </a:p>
          <a:p>
            <a:pPr>
              <a:buNone/>
            </a:pPr>
            <a:r>
              <a:rPr lang="en-GB" b="1" dirty="0">
                <a:effectLst/>
              </a:rPr>
              <a:t>Introduction:</a:t>
            </a:r>
            <a:endParaRPr lang="en-GB" dirty="0">
              <a:effectLst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accident happened on Wednesday 4th February at 10:30 am.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person who was hurt was David Miller.</a:t>
            </a:r>
          </a:p>
          <a:p>
            <a:pPr>
              <a:buNone/>
            </a:pPr>
            <a:r>
              <a:rPr lang="en-GB" b="1" dirty="0">
                <a:effectLst/>
              </a:rPr>
              <a:t>Details of the accident:</a:t>
            </a:r>
            <a:r>
              <a:rPr lang="en-GB" dirty="0">
                <a:effectLst/>
              </a:rPr>
              <a:t> David Miller was walking in the college corridor and looking at his phone. He tripped over a box of paper and fell. He grazed his knee and hurt his wrist. First aid was given and he rested in the medical room.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515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42831-1F19-080B-51DE-2B4014631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Practice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33C91-A43B-C2D1-0284-01361AA88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427"/>
            <a:ext cx="10165773" cy="4699073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Look at this situation and plan your report:</a:t>
            </a:r>
          </a:p>
          <a:p>
            <a:pPr>
              <a:buNone/>
            </a:pPr>
            <a:r>
              <a:rPr lang="en-GB" dirty="0">
                <a:effectLst/>
              </a:rPr>
              <a:t>It is </a:t>
            </a:r>
            <a:r>
              <a:rPr lang="en-GB" b="1" dirty="0">
                <a:effectLst/>
              </a:rPr>
              <a:t>Monday 10th March</a:t>
            </a:r>
            <a:r>
              <a:rPr lang="en-GB" dirty="0">
                <a:effectLst/>
              </a:rPr>
              <a:t> at </a:t>
            </a:r>
            <a:r>
              <a:rPr lang="en-GB" b="1" dirty="0">
                <a:effectLst/>
              </a:rPr>
              <a:t>2:15 pm</a:t>
            </a:r>
            <a:r>
              <a:rPr lang="en-GB" dirty="0">
                <a:effectLst/>
              </a:rPr>
              <a:t>. A student named </a:t>
            </a:r>
            <a:r>
              <a:rPr lang="en-GB" b="1" dirty="0">
                <a:effectLst/>
              </a:rPr>
              <a:t>Amina Khan</a:t>
            </a:r>
            <a:r>
              <a:rPr lang="en-GB" dirty="0">
                <a:effectLst/>
              </a:rPr>
              <a:t> slips on a wet floor near the toilets. She falls and hurts her ankle. A member of staff helps her and she goes to the medical room.</a:t>
            </a:r>
          </a:p>
          <a:p>
            <a:pPr>
              <a:buNone/>
            </a:pPr>
            <a:r>
              <a:rPr lang="en-GB" dirty="0">
                <a:effectLst/>
              </a:rPr>
              <a:t>Write: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heading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Who it is To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Two bullet points for the Introduction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2–3 sentences for the details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324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4BC78-ED20-9C21-903A-BF8D81A0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HOMEWORK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BBE3CC-D127-621D-DB4E-85DC29E28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815" y="1690688"/>
            <a:ext cx="8084258" cy="421139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6071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224"/>
            <a:ext cx="9035473" cy="451268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the difference between a fact and an opinion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Identify facts and opinions in short texts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what an accident report is and why we write 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Follow the correct layout for an Entry 3 accident report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 clear accident report using mainly facts, a heading, and bullet points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C448-37AF-85D1-151C-21A7DAA47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9895609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Warm-up: “True or Just My Feeling?”</a:t>
            </a:r>
            <a:br>
              <a:rPr lang="en-GB" dirty="0"/>
            </a:br>
            <a:br>
              <a:rPr lang="en-GB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9DAD4-F945-442F-5E97-6A282591C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445"/>
            <a:ext cx="9199418" cy="4067464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Look at these sentences. Decide if each one is a </a:t>
            </a:r>
            <a:r>
              <a:rPr lang="en-GB" b="1" dirty="0">
                <a:effectLst/>
              </a:rPr>
              <a:t>Fact</a:t>
            </a:r>
            <a:r>
              <a:rPr lang="en-GB" dirty="0">
                <a:effectLst/>
              </a:rPr>
              <a:t> or an </a:t>
            </a:r>
            <a:r>
              <a:rPr lang="en-GB" b="1" dirty="0">
                <a:effectLst/>
              </a:rPr>
              <a:t>Opinion</a:t>
            </a:r>
            <a:r>
              <a:rPr lang="en-GB" dirty="0">
                <a:effectLst/>
              </a:rPr>
              <a:t>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college opens at 9 o’clock.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canteen food is delicious.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Today is Thursday.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English is the most important subject.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Water boils at 100°C.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This classroom is too cold.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96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2CAC8-D9C8-B66E-BB31-1DDC553C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527" y="2665846"/>
            <a:ext cx="8933873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  <a:effectLst/>
              </a:rPr>
              <a:t>PART 1: Facts and Opinions</a:t>
            </a:r>
            <a:br>
              <a:rPr lang="en-GB" dirty="0">
                <a:effectLst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504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D9B7B-5621-A9C9-74E3-F6BEC7AC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8E15F-6C46-B249-09D3-2D634A970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09"/>
            <a:ext cx="9687791" cy="4499264"/>
          </a:xfrm>
        </p:spPr>
        <p:txBody>
          <a:bodyPr/>
          <a:lstStyle/>
          <a:p>
            <a:pPr>
              <a:buNone/>
            </a:pPr>
            <a:r>
              <a:rPr lang="en-GB" sz="3600" b="1" dirty="0">
                <a:effectLst/>
              </a:rPr>
              <a:t>A fact</a:t>
            </a:r>
            <a:r>
              <a:rPr lang="en-GB" sz="3600" dirty="0">
                <a:effectLst/>
              </a:rPr>
              <a:t> is something that is true and can be proved. It does not change because of how someone feels.</a:t>
            </a:r>
          </a:p>
          <a:p>
            <a:pPr>
              <a:buNone/>
            </a:pPr>
            <a:endParaRPr lang="en-GB" sz="3600" dirty="0">
              <a:effectLst/>
            </a:endParaRPr>
          </a:p>
          <a:p>
            <a:pPr>
              <a:buNone/>
            </a:pPr>
            <a:r>
              <a:rPr lang="en-GB" sz="3600" b="1" dirty="0">
                <a:effectLst/>
              </a:rPr>
              <a:t>An opinion</a:t>
            </a:r>
            <a:r>
              <a:rPr lang="en-GB" sz="3600" dirty="0">
                <a:effectLst/>
              </a:rPr>
              <a:t> is what someone thinks or feels. It cannot be proved true or false. Different people can have different opinions.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5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3E4F-1C27-5728-03D1-D1EFC9868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Purpose (Why it matters)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2250B-1D5E-1F53-3665-3A587A4C4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9469582" cy="4486274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Knowing the difference helps you: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Understand what you read more clearly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Write better reports and reviews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Use mainly </a:t>
            </a:r>
            <a:r>
              <a:rPr lang="en-GB" sz="3200" b="1" dirty="0"/>
              <a:t>facts</a:t>
            </a:r>
            <a:r>
              <a:rPr lang="en-GB" sz="3200" dirty="0"/>
              <a:t> when you write an accident report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761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9F91-6A94-6DB6-DCFA-7F6ADB7C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  <a:effectLst/>
              </a:rPr>
              <a:t>Easy Examples</a:t>
            </a:r>
            <a:br>
              <a:rPr lang="en-GB" dirty="0">
                <a:effectLst/>
              </a:rPr>
            </a:b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20EF49-8389-D047-D099-A4E03B4E2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055159"/>
              </p:ext>
            </p:extLst>
          </p:nvPr>
        </p:nvGraphicFramePr>
        <p:xfrm>
          <a:off x="682337" y="1690688"/>
          <a:ext cx="10515600" cy="344424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80541655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336222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 b="1">
                          <a:solidFill>
                            <a:srgbClr val="C00000"/>
                          </a:solidFill>
                        </a:rPr>
                        <a:t>Fact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 b="1" dirty="0">
                          <a:solidFill>
                            <a:srgbClr val="C00000"/>
                          </a:solidFill>
                        </a:rPr>
                        <a:t>Opinion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8427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 dirty="0"/>
                        <a:t>London is the capital of England.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 dirty="0"/>
                        <a:t>London is the best city in the world.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883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/>
                        <a:t>The lesson starts at 12:30.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/>
                        <a:t>This lesson is boring.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74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/>
                        <a:t>A car usually has four wheels.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/>
                        <a:t>Red cars look nicer than blue cars.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90826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/>
                        <a:t>The accident happened at 10:30 am.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800" dirty="0"/>
                        <a:t>The floor was dangerously wet.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105346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4669B14-970E-9B14-6784-2DFB1B53A128}"/>
              </a:ext>
            </a:extLst>
          </p:cNvPr>
          <p:cNvSpPr txBox="1"/>
          <p:nvPr/>
        </p:nvSpPr>
        <p:spPr>
          <a:xfrm>
            <a:off x="490969" y="5625026"/>
            <a:ext cx="9432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b="1" dirty="0">
                <a:solidFill>
                  <a:srgbClr val="C00000"/>
                </a:solidFill>
                <a:effectLst/>
              </a:rPr>
              <a:t>Clue words for opinions:</a:t>
            </a:r>
          </a:p>
          <a:p>
            <a:pPr>
              <a:buNone/>
            </a:pPr>
            <a:r>
              <a:rPr lang="en-GB" sz="2400" dirty="0">
                <a:effectLst/>
              </a:rPr>
              <a:t> I think, I believe, best, worst, beautiful, delicious, should, amazing, terrible</a:t>
            </a:r>
          </a:p>
        </p:txBody>
      </p:sp>
    </p:spTree>
    <p:extLst>
      <p:ext uri="{BB962C8B-B14F-4D97-AF65-F5344CB8AC3E}">
        <p14:creationId xmlns:p14="http://schemas.microsoft.com/office/powerpoint/2010/main" val="453807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FFCC-C7E9-D563-A2A4-855964F7B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Quick Check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BF15A6-9AD5-CA43-34AD-C514072F0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6227"/>
            <a:ext cx="9552709" cy="4150735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Read this short text. Find one </a:t>
            </a:r>
            <a:r>
              <a:rPr lang="en-GB" sz="3600" b="1" dirty="0">
                <a:solidFill>
                  <a:srgbClr val="C00000"/>
                </a:solidFill>
                <a:effectLst/>
              </a:rPr>
              <a:t>fact </a:t>
            </a:r>
            <a:r>
              <a:rPr lang="en-GB" sz="3600" dirty="0">
                <a:effectLst/>
              </a:rPr>
              <a:t>and one </a:t>
            </a:r>
            <a:r>
              <a:rPr lang="en-GB" sz="3600" b="1" dirty="0">
                <a:solidFill>
                  <a:srgbClr val="C00000"/>
                </a:solidFill>
                <a:effectLst/>
              </a:rPr>
              <a:t>opinion.</a:t>
            </a:r>
          </a:p>
          <a:p>
            <a:pPr>
              <a:buNone/>
            </a:pPr>
            <a:r>
              <a:rPr lang="en-GB" sz="3600" dirty="0">
                <a:effectLst/>
              </a:rPr>
              <a:t>“The library has 20 computers. It is the quietest and nicest place in the college.”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177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00C08-5B61-1A00-9EA0-067445663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62857-5568-436C-2F6C-D6BC299FEE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35381"/>
            <a:ext cx="9144000" cy="974581"/>
          </a:xfrm>
        </p:spPr>
        <p:txBody>
          <a:bodyPr/>
          <a:lstStyle/>
          <a:p>
            <a:pPr>
              <a:buNone/>
            </a:pPr>
            <a:r>
              <a:rPr lang="en-GB" b="1" dirty="0">
                <a:solidFill>
                  <a:srgbClr val="C00000"/>
                </a:solidFill>
                <a:effectLst/>
              </a:rPr>
              <a:t>PART 2: Accident Report</a:t>
            </a:r>
          </a:p>
        </p:txBody>
      </p:sp>
    </p:spTree>
    <p:extLst>
      <p:ext uri="{BB962C8B-B14F-4D97-AF65-F5344CB8AC3E}">
        <p14:creationId xmlns:p14="http://schemas.microsoft.com/office/powerpoint/2010/main" val="4104053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686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Office Theme</vt:lpstr>
      <vt:lpstr>Functional Skills English Entry 3</vt:lpstr>
      <vt:lpstr>Session Aims</vt:lpstr>
      <vt:lpstr>Warm-up: “True or Just My Feeling?”  </vt:lpstr>
      <vt:lpstr>PART 1: Facts and Opinions </vt:lpstr>
      <vt:lpstr>Simple Definition </vt:lpstr>
      <vt:lpstr>Purpose (Why it matters) </vt:lpstr>
      <vt:lpstr>Easy Examples </vt:lpstr>
      <vt:lpstr>Quick Check </vt:lpstr>
      <vt:lpstr>PART 2: Accident Report</vt:lpstr>
      <vt:lpstr>Simple Definition </vt:lpstr>
      <vt:lpstr>Purpose (Why it matters) </vt:lpstr>
      <vt:lpstr>Layout (According to the Pearson Template) </vt:lpstr>
      <vt:lpstr>Exam Rules </vt:lpstr>
      <vt:lpstr>Sample Answer </vt:lpstr>
      <vt:lpstr>Quick Practice 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29</cp:revision>
  <dcterms:created xsi:type="dcterms:W3CDTF">2025-06-03T17:54:40Z</dcterms:created>
  <dcterms:modified xsi:type="dcterms:W3CDTF">2026-08-09T15:31:39Z</dcterms:modified>
</cp:coreProperties>
</file>