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3" r:id="rId3"/>
    <p:sldId id="1224" r:id="rId4"/>
    <p:sldId id="430" r:id="rId5"/>
    <p:sldId id="1225" r:id="rId6"/>
    <p:sldId id="1222" r:id="rId7"/>
    <p:sldId id="1233" r:id="rId8"/>
    <p:sldId id="433" r:id="rId9"/>
    <p:sldId id="1234" r:id="rId10"/>
    <p:sldId id="1235" r:id="rId11"/>
    <p:sldId id="1236" r:id="rId12"/>
    <p:sldId id="1228" r:id="rId13"/>
    <p:sldId id="1229" r:id="rId14"/>
    <p:sldId id="1230" r:id="rId15"/>
    <p:sldId id="1231" r:id="rId16"/>
    <p:sldId id="123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555-DE9B-AEEF-759C-2756ABD6E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3D8E-F493-DC81-B589-B60A0C86E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D142-6015-ED63-7C15-538C1827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EE2CE-4C8F-9DA8-2698-2AA93431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191B2-CA80-E29F-35EB-F1597201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687E-86C6-018B-B4E3-45E2F2D0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16E89-E38E-D0C8-C364-F1F3442B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9A2A-76DE-E3D4-5245-317CD25B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6FBF-AA26-B2EA-D50A-9E2FC8C7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A4F2-74D3-AE7C-07DE-DD0842A8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9DD9B-6984-2859-2D2E-B9D481BEE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3799-F73C-F51D-946A-FC2ACFD0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7758-8DD0-B754-3EB4-52955761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7815F-96E3-3E07-0FDA-D54E9508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B836F-8CB6-0B80-0A34-8141C0D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91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3F9E-987E-1A77-6787-D3612271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6417-A300-E5CA-330C-EED731F5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3904-3D2E-E5C7-B414-0F4031D6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BF4D4-7A77-53C6-234B-C44A79F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1E90-2F47-3ED2-90AF-C21EDBCD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3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4C74-959F-E2D8-6EF0-EAD26F75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5E7B-9661-695C-AFED-637C0E799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B76D-C12F-2B65-0E36-E5F09723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51CB-25F2-73DC-721E-D191F0C6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E876-123F-AF57-A844-9440CF7E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8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34A-D421-A661-15CE-57F90CCC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4F31-E0FA-6093-595C-3F7E11328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0D491-BFC9-F100-70D4-9CE33BA8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CB90-4DB7-BDBB-8A7F-FBE92CB4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5FFB2-8B55-77DF-4140-C1309A06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5DEC-9939-7A6A-EE63-F714544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48AC-D03F-38B3-C063-4EAEB6BF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902DF-76AC-998E-8516-498F82CA4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645B8-4BD0-394D-E608-CE360823A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1CA34-317F-8D2F-63FB-6D3B6DF5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9427E-4F3E-DB05-B45A-D52704189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18C63-B2B7-4C36-38DD-3F8BEF88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06B58-FA0E-E1B9-53B1-DE61431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157E-A8D6-8FC2-0D76-E5C061D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BCE6-05A7-CBCC-4DA2-9FBE11FC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ADFF-B61C-1C0D-0708-AB9767EF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B493D-C55F-3962-DD24-58EC571E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0DDA7-9520-D04D-CC1F-4C4C643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2212C-D0F3-E6F9-9B61-2637ACFC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6CF8A-22B3-6AC1-E3F3-B1F8C861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0059-D815-1D89-5DCB-2AEACA3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01EC-532E-7C70-4AE8-35FE7938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394D-CF62-E631-900F-B8C9544F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18-0B9A-92D6-5440-73876E16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DFA74-1865-5D9B-0419-26D8AC8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D8011-1FD6-2B6A-3684-C3AA34A3D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83997-6E48-CFAE-FDFD-73D80E64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2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CD7-F8AA-EC14-B3D8-14659EC3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0AB6C-2D3E-4027-9FE1-5C3316B3F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0B026-3CF9-FA32-FED5-BB2121FF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C1C9B-01DC-E149-A021-C7DCD23F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5E94F-2AC1-4B09-7F33-3FAD06A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0046-233A-405D-5FAC-048A88D3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26CECA-7507-59ED-1F74-7267AE39E54B}"/>
              </a:ext>
            </a:extLst>
          </p:cNvPr>
          <p:cNvSpPr/>
          <p:nvPr userDrawn="1"/>
        </p:nvSpPr>
        <p:spPr>
          <a:xfrm>
            <a:off x="286327" y="230909"/>
            <a:ext cx="11647055" cy="63730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870D2A2-447F-D7D3-BE75-B19EF23AB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2" y="5122426"/>
            <a:ext cx="1542158" cy="13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BD20-2290-CC6F-BF1C-194DDB57AA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Functional Skills English Entry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51E56-B06F-3998-8F51-B6A9D674D0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b="1" dirty="0">
                <a:solidFill>
                  <a:srgbClr val="0070C0"/>
                </a:solidFill>
              </a:rPr>
              <a:t>FORMAL EMAIL WRITING</a:t>
            </a:r>
          </a:p>
        </p:txBody>
      </p:sp>
    </p:spTree>
    <p:extLst>
      <p:ext uri="{BB962C8B-B14F-4D97-AF65-F5344CB8AC3E}">
        <p14:creationId xmlns:p14="http://schemas.microsoft.com/office/powerpoint/2010/main" val="370509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47C47-672E-47D9-ACEA-A671BA4C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FORMAL OPENING SENTENCE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715AB-BF72-4095-7D7A-0F0C10BC2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399" y="1922317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Start your email with a clear purpose: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I am writing to complain about…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I am writing to enquire about…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I am writing to request…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I would like to inform you that…</a:t>
            </a:r>
          </a:p>
          <a:p>
            <a:pPr>
              <a:buNone/>
            </a:pPr>
            <a:r>
              <a:rPr lang="en-GB" sz="3600" dirty="0">
                <a:effectLst/>
              </a:rPr>
              <a:t>Keep it polite and clear.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6379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CB88C-118F-B044-DEF2-A25A2C169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FORMAL CLOSING (GOODBYE)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AC8D2-6912-8CA7-0F01-983276410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6617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sz="3200" dirty="0">
                <a:effectLst/>
              </a:rPr>
              <a:t>End your email politely: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Kind regards,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Yours sincerely,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Yours faithfully,</a:t>
            </a:r>
          </a:p>
          <a:p>
            <a:pPr>
              <a:buNone/>
            </a:pPr>
            <a:r>
              <a:rPr lang="en-GB" sz="3200" dirty="0">
                <a:effectLst/>
              </a:rPr>
              <a:t>Then write your </a:t>
            </a:r>
            <a:r>
              <a:rPr lang="en-GB" sz="3200" b="1" dirty="0">
                <a:effectLst/>
              </a:rPr>
              <a:t>full name</a:t>
            </a:r>
            <a:r>
              <a:rPr lang="en-GB" sz="3200" dirty="0">
                <a:effectLst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059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DD7AB-3F03-DFA1-28F0-B6E472B8C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USEFUL LANGUAGE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24D64-A812-8300-3816-1796002D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 am writing to…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 would like to…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Could you please…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 look forward to hearing from you.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Kind regards,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312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99869-A054-1FF2-5A26-A2776DF4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27" y="411509"/>
            <a:ext cx="9573491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SAMPLE EXAM STYLE QUESTION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6DE784-2231-EE4B-87F4-D0CD6225D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489" y="1494963"/>
            <a:ext cx="6731768" cy="495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21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EA469-5E28-31CD-E292-1358A576A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2" y="494146"/>
            <a:ext cx="3782290" cy="680027"/>
          </a:xfrm>
        </p:spPr>
        <p:txBody>
          <a:bodyPr/>
          <a:lstStyle/>
          <a:p>
            <a:r>
              <a:rPr lang="en-GB" sz="3200" b="1" dirty="0">
                <a:solidFill>
                  <a:srgbClr val="C00000"/>
                </a:solidFill>
              </a:rPr>
              <a:t>SAMPLE 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964D1-FEB9-E7BF-C64B-91B9F0945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79" y="1733993"/>
            <a:ext cx="9035473" cy="4629861"/>
          </a:xfrm>
        </p:spPr>
        <p:txBody>
          <a:bodyPr/>
          <a:lstStyle/>
          <a:p>
            <a:pPr>
              <a:buNone/>
            </a:pPr>
            <a:r>
              <a:rPr lang="en-GB" sz="2300" b="1" dirty="0">
                <a:effectLst/>
              </a:rPr>
              <a:t>Subject:</a:t>
            </a:r>
            <a:r>
              <a:rPr lang="en-GB" sz="2300" dirty="0">
                <a:effectLst/>
              </a:rPr>
              <a:t> Complaint about my new mobile phone</a:t>
            </a:r>
          </a:p>
          <a:p>
            <a:pPr>
              <a:buNone/>
            </a:pPr>
            <a:r>
              <a:rPr lang="en-GB" sz="2300" dirty="0">
                <a:effectLst/>
              </a:rPr>
              <a:t>Dear Sir/Madam,</a:t>
            </a:r>
          </a:p>
          <a:p>
            <a:pPr>
              <a:buNone/>
            </a:pPr>
            <a:r>
              <a:rPr lang="en-GB" sz="2300" dirty="0">
                <a:effectLst/>
              </a:rPr>
              <a:t>I am writing to complain about a mobile phone I bought from your company on 5th August.</a:t>
            </a:r>
          </a:p>
          <a:p>
            <a:pPr>
              <a:buNone/>
            </a:pPr>
            <a:r>
              <a:rPr lang="en-GB" sz="2300" dirty="0">
                <a:effectLst/>
              </a:rPr>
              <a:t>Here are the details: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300" dirty="0"/>
              <a:t>The screen is cracked.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300" dirty="0"/>
              <a:t>The battery only lasts for two hours.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300" dirty="0"/>
              <a:t>The phone turns off by itself.</a:t>
            </a:r>
          </a:p>
          <a:p>
            <a:pPr>
              <a:buNone/>
            </a:pPr>
            <a:r>
              <a:rPr lang="en-GB" sz="2300" dirty="0">
                <a:effectLst/>
              </a:rPr>
              <a:t>I would like a full refund or a replacement phone as soon as possible.</a:t>
            </a:r>
          </a:p>
          <a:p>
            <a:pPr>
              <a:buNone/>
            </a:pPr>
            <a:r>
              <a:rPr lang="en-GB" sz="2300" dirty="0">
                <a:effectLst/>
              </a:rPr>
              <a:t>Kind regards, </a:t>
            </a:r>
          </a:p>
          <a:p>
            <a:pPr>
              <a:buNone/>
            </a:pPr>
            <a:r>
              <a:rPr lang="en-GB" sz="2300" dirty="0">
                <a:effectLst/>
              </a:rPr>
              <a:t>Amina Khan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7CF709-D294-1D18-77CC-27FB11DBDD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164"/>
          <a:stretch>
            <a:fillRect/>
          </a:stretch>
        </p:blipFill>
        <p:spPr>
          <a:xfrm>
            <a:off x="5902035" y="310591"/>
            <a:ext cx="5951341" cy="132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22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6EB81-CCD4-D610-E186-424FAD9B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FINAL TIPS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FB268-3F72-4B7E-FB63-94C7C869D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Always write a clear subject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formal greeting and closing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Be polite and clear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bullet points for details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Check spelling and punctuation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067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AD107-1BE4-DCD1-5C4A-570AC65CD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036" y="411018"/>
            <a:ext cx="8933873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HOMEWORK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4FBA80-CECC-6EF4-A1D9-16DA85737A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080"/>
          <a:stretch>
            <a:fillRect/>
          </a:stretch>
        </p:blipFill>
        <p:spPr>
          <a:xfrm>
            <a:off x="5034972" y="320497"/>
            <a:ext cx="6177609" cy="40871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1F5F50-507F-F740-04AD-F6CFA579E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007" y="4518217"/>
            <a:ext cx="7090276" cy="17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3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2A41-97F8-F8D7-39EB-FB04228B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Session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73350-781F-81E5-32E0-8380571DE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399" y="1690688"/>
            <a:ext cx="9035473" cy="451268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By the end of this session, learners will be able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the purpose of a formal email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the correct layout for a formal email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a clear subject line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formal language and polite expressions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Include bullet points where needed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8+ sentences with at least 3 compound sentences</a:t>
            </a:r>
          </a:p>
        </p:txBody>
      </p:sp>
    </p:spTree>
    <p:extLst>
      <p:ext uri="{BB962C8B-B14F-4D97-AF65-F5344CB8AC3E}">
        <p14:creationId xmlns:p14="http://schemas.microsoft.com/office/powerpoint/2010/main" val="17263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C5EEB-FCE2-6A9B-4C7F-FAE42CFAA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  <a:effectLst/>
              </a:rPr>
              <a:t>Warm-up</a:t>
            </a:r>
            <a:br>
              <a:rPr lang="en-GB" dirty="0">
                <a:effectLst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F196-080C-25AB-BB36-A700EE385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Look at these two openings. Which one is formal? Which one is informal? Why?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Hi Sam, how are you?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Dear Mr Khan,</a:t>
            </a:r>
          </a:p>
          <a:p>
            <a:pPr>
              <a:buNone/>
            </a:pPr>
            <a:r>
              <a:rPr lang="en-GB" dirty="0">
                <a:effectLst/>
              </a:rPr>
              <a:t>Discuss with a partner.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452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586F4-E438-4EC6-5A59-406AC8A9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b="1" dirty="0">
                <a:solidFill>
                  <a:srgbClr val="C00000"/>
                </a:solidFill>
                <a:latin typeface="+mj-lt"/>
              </a:rPr>
              <a:t>What is an Email?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1F32F-181E-E42C-7B1B-15CBFFFC3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399" y="1690688"/>
            <a:ext cx="9035473" cy="4689330"/>
          </a:xfrm>
        </p:spPr>
        <p:txBody>
          <a:bodyPr>
            <a:normAutofit fontScale="77500" lnSpcReduction="20000"/>
          </a:bodyPr>
          <a:lstStyle/>
          <a:p>
            <a:pPr marL="800105" indent="-571500">
              <a:buFont typeface="Wingdings" panose="05000000000000000000" pitchFamily="2" charset="2"/>
              <a:buChar char="Ø"/>
            </a:pPr>
            <a:r>
              <a:rPr lang="en-GB" sz="4000" dirty="0">
                <a:latin typeface="+mj-lt"/>
              </a:rPr>
              <a:t>A Digital Letter</a:t>
            </a:r>
          </a:p>
          <a:p>
            <a:r>
              <a:rPr lang="en-GB" sz="4000" dirty="0">
                <a:latin typeface="+mj-lt"/>
              </a:rPr>
              <a:t>Email stands for </a:t>
            </a:r>
            <a:r>
              <a:rPr lang="en-GB" sz="4000" b="1" dirty="0">
                <a:latin typeface="+mj-lt"/>
              </a:rPr>
              <a:t>Electronic Mail</a:t>
            </a:r>
            <a:r>
              <a:rPr lang="en-GB" sz="4000" dirty="0">
                <a:latin typeface="+mj-lt"/>
              </a:rPr>
              <a:t>. Think of it as sending a letter, but instead of using a pen, paper, and a stamp, you use a computer or phone.</a:t>
            </a:r>
          </a:p>
          <a:p>
            <a:r>
              <a:rPr lang="en-GB" sz="4000" b="1" dirty="0">
                <a:latin typeface="+mj-lt"/>
              </a:rPr>
              <a:t>Why do we use them?</a:t>
            </a:r>
            <a:endParaRPr lang="en-GB" sz="4000" dirty="0">
              <a:latin typeface="+mj-lt"/>
            </a:endParaRPr>
          </a:p>
          <a:p>
            <a:pPr marL="1257317" lvl="1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Fast:</a:t>
            </a:r>
            <a:r>
              <a:rPr lang="en-GB" sz="4000" dirty="0">
                <a:latin typeface="+mj-lt"/>
              </a:rPr>
              <a:t> It arrives in seconds, not days.</a:t>
            </a:r>
          </a:p>
          <a:p>
            <a:pPr marL="1257317" lvl="1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Free:</a:t>
            </a:r>
            <a:r>
              <a:rPr lang="en-GB" sz="4000" dirty="0">
                <a:latin typeface="+mj-lt"/>
              </a:rPr>
              <a:t> You don't need to buy a stamp!</a:t>
            </a:r>
          </a:p>
          <a:p>
            <a:pPr marL="1257317" lvl="1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Universal:</a:t>
            </a:r>
            <a:r>
              <a:rPr lang="en-GB" sz="4000" dirty="0">
                <a:latin typeface="+mj-lt"/>
              </a:rPr>
              <a:t> You can send them to friends, family, or businesses anywhere in the world.</a:t>
            </a:r>
          </a:p>
          <a:p>
            <a:pPr algn="ctr"/>
            <a:r>
              <a:rPr lang="en-GB" sz="4000" b="1" dirty="0">
                <a:solidFill>
                  <a:srgbClr val="0070C0"/>
                </a:solidFill>
                <a:latin typeface="+mj-lt"/>
              </a:rPr>
              <a:t>Just like a real letter, it still needs an address (email address) and a message inside!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576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5751F-D620-0940-73D0-247A2CE1D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What is a Formal Email?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C8746-C547-9A24-95F6-E12E5F85C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A formal email is a polite and professional message. We write formal emails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Managers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Teachers / Tutors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Companies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Official people we do not know well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826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C338A-A433-7E19-2BB4-390C0FC4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3" y="421409"/>
            <a:ext cx="10311245" cy="905597"/>
          </a:xfrm>
        </p:spPr>
        <p:txBody>
          <a:bodyPr/>
          <a:lstStyle/>
          <a:p>
            <a:r>
              <a:rPr lang="en-GB" sz="4000" b="1" dirty="0">
                <a:solidFill>
                  <a:srgbClr val="C00000"/>
                </a:solidFill>
              </a:rPr>
              <a:t>CORRECT LAYOUT (FORMAL EMAIL)</a:t>
            </a:r>
            <a:endParaRPr lang="en-GB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9DEE6-7F19-FE0C-4685-5E9917038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773" y="1423555"/>
            <a:ext cx="9035473" cy="4800600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To:</a:t>
            </a:r>
            <a:r>
              <a:rPr lang="en-GB" dirty="0"/>
              <a:t> (who you are writing to)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From:</a:t>
            </a:r>
            <a:r>
              <a:rPr lang="en-GB" dirty="0"/>
              <a:t> (your name)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Subject:</a:t>
            </a:r>
            <a:r>
              <a:rPr lang="en-GB" dirty="0"/>
              <a:t> (short and clear)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Greeting:</a:t>
            </a:r>
            <a:r>
              <a:rPr lang="en-GB" dirty="0"/>
              <a:t> Dear Mr/Ms + surname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Introduction</a:t>
            </a:r>
            <a:r>
              <a:rPr lang="en-GB" dirty="0"/>
              <a:t> (why you are writing)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Main points</a:t>
            </a:r>
            <a:r>
              <a:rPr lang="en-GB" dirty="0"/>
              <a:t> (use bullet points if giving details)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Closing</a:t>
            </a:r>
            <a:r>
              <a:rPr lang="en-GB" dirty="0"/>
              <a:t> (Kind regards,)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Your full name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444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2D3E3-D398-2478-E2ED-C681DCF33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95D41-4C21-839F-AD36-56A318415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3" y="421409"/>
            <a:ext cx="10311245" cy="905597"/>
          </a:xfrm>
        </p:spPr>
        <p:txBody>
          <a:bodyPr/>
          <a:lstStyle/>
          <a:p>
            <a:r>
              <a:rPr lang="en-GB" sz="4000" b="1" dirty="0">
                <a:solidFill>
                  <a:srgbClr val="C00000"/>
                </a:solidFill>
              </a:rPr>
              <a:t>CORRECT LAYOUT (FORMAL EMAIL)</a:t>
            </a:r>
            <a:endParaRPr lang="en-GB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2DCCB-C5C6-B727-E79D-C90D52F3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773" y="1210541"/>
            <a:ext cx="9035473" cy="2654878"/>
          </a:xfrm>
        </p:spPr>
        <p:txBody>
          <a:bodyPr/>
          <a:lstStyle/>
          <a:p>
            <a:pPr>
              <a:buNone/>
            </a:pPr>
            <a:r>
              <a:rPr lang="en-GB" sz="3200" b="1" dirty="0">
                <a:effectLst/>
              </a:rPr>
              <a:t>Note:</a:t>
            </a:r>
            <a:r>
              <a:rPr lang="en-GB" sz="3200" dirty="0">
                <a:effectLst/>
              </a:rPr>
              <a:t> </a:t>
            </a:r>
          </a:p>
          <a:p>
            <a:r>
              <a:rPr lang="en-GB" sz="3200" dirty="0">
                <a:effectLst/>
              </a:rPr>
              <a:t>In the Pearson Entry 3 exam, the </a:t>
            </a:r>
            <a:r>
              <a:rPr lang="en-GB" sz="3200" b="1" dirty="0">
                <a:effectLst/>
              </a:rPr>
              <a:t>To</a:t>
            </a:r>
            <a:r>
              <a:rPr lang="en-GB" sz="3200" dirty="0">
                <a:effectLst/>
              </a:rPr>
              <a:t> and </a:t>
            </a:r>
            <a:r>
              <a:rPr lang="en-GB" sz="3200" b="1" dirty="0">
                <a:effectLst/>
              </a:rPr>
              <a:t>From</a:t>
            </a:r>
            <a:r>
              <a:rPr lang="en-GB" sz="3200" dirty="0">
                <a:effectLst/>
              </a:rPr>
              <a:t> boxes are already given for you. </a:t>
            </a:r>
          </a:p>
          <a:p>
            <a:r>
              <a:rPr lang="en-GB" sz="3200" dirty="0">
                <a:effectLst/>
              </a:rPr>
              <a:t>You only need to write the </a:t>
            </a:r>
            <a:r>
              <a:rPr lang="en-GB" sz="3200" b="1" dirty="0">
                <a:effectLst/>
              </a:rPr>
              <a:t>Subject</a:t>
            </a:r>
            <a:r>
              <a:rPr lang="en-GB" sz="3200" dirty="0">
                <a:effectLst/>
              </a:rPr>
              <a:t> the </a:t>
            </a:r>
            <a:r>
              <a:rPr lang="en-GB" sz="3200" dirty="0"/>
              <a:t>message, and the </a:t>
            </a:r>
            <a:r>
              <a:rPr lang="en-GB" sz="3200" b="1" dirty="0"/>
              <a:t>bullet points</a:t>
            </a:r>
            <a:r>
              <a:rPr lang="en-GB" sz="3200" dirty="0"/>
              <a:t>. </a:t>
            </a:r>
            <a:endParaRPr lang="en-GB" sz="3200" dirty="0">
              <a:effectLst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27C834-9D00-2897-1F3D-02EB3EF98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991" y="3637861"/>
            <a:ext cx="7579148" cy="27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1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17F92-ECA7-AE9E-B572-EE60A7EAB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The Subject Line </a:t>
            </a:r>
            <a:br>
              <a:rPr lang="en-GB" b="1" dirty="0"/>
            </a:br>
            <a:br>
              <a:rPr lang="en-GB" b="1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97AD4-6003-9BF9-CB12-6079FB51D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9"/>
            <a:ext cx="9999518" cy="448627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  <a:latin typeface="+mj-lt"/>
              </a:rPr>
              <a:t>The Subject Line = The Book Title</a:t>
            </a:r>
          </a:p>
          <a:p>
            <a:r>
              <a:rPr lang="en-GB" sz="4000" dirty="0">
                <a:latin typeface="+mj-lt"/>
              </a:rPr>
              <a:t>It tells the reader what the email is about </a:t>
            </a:r>
            <a:r>
              <a:rPr lang="en-GB" sz="4000" i="1" dirty="0">
                <a:latin typeface="+mj-lt"/>
              </a:rPr>
              <a:t>before</a:t>
            </a:r>
            <a:r>
              <a:rPr lang="en-GB" sz="4000" dirty="0">
                <a:latin typeface="+mj-lt"/>
              </a:rPr>
              <a:t> they open it. </a:t>
            </a:r>
          </a:p>
          <a:p>
            <a:pPr marL="800105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Rule:</a:t>
            </a:r>
            <a:r>
              <a:rPr lang="en-GB" sz="4000" dirty="0">
                <a:latin typeface="+mj-lt"/>
              </a:rPr>
              <a:t> Keep it short (3-6 words).</a:t>
            </a:r>
          </a:p>
          <a:p>
            <a:r>
              <a:rPr lang="en-GB" sz="4000" b="1" dirty="0">
                <a:latin typeface="+mj-lt"/>
              </a:rPr>
              <a:t>Examples:</a:t>
            </a:r>
            <a:endParaRPr lang="en-GB" sz="4000" dirty="0">
              <a:latin typeface="+mj-lt"/>
            </a:endParaRPr>
          </a:p>
          <a:p>
            <a:r>
              <a:rPr lang="en-GB" sz="4000" dirty="0">
                <a:latin typeface="+mj-lt"/>
              </a:rPr>
              <a:t>❌ </a:t>
            </a:r>
            <a:r>
              <a:rPr lang="en-GB" sz="4000" b="1" dirty="0">
                <a:latin typeface="+mj-lt"/>
              </a:rPr>
              <a:t>Bad:</a:t>
            </a:r>
            <a:r>
              <a:rPr lang="en-GB" sz="4000" dirty="0">
                <a:latin typeface="+mj-lt"/>
              </a:rPr>
              <a:t> "Hello how are you I want to ask about the party." (Too long!)</a:t>
            </a:r>
          </a:p>
          <a:p>
            <a:r>
              <a:rPr lang="en-GB" sz="4000" dirty="0">
                <a:latin typeface="+mj-lt"/>
              </a:rPr>
              <a:t>✅ </a:t>
            </a:r>
            <a:r>
              <a:rPr lang="en-GB" sz="4000" b="1" dirty="0">
                <a:latin typeface="+mj-lt"/>
              </a:rPr>
              <a:t>Good (Informal):</a:t>
            </a:r>
            <a:r>
              <a:rPr lang="en-GB" sz="4000" dirty="0">
                <a:latin typeface="+mj-lt"/>
              </a:rPr>
              <a:t> Invitation to my party</a:t>
            </a:r>
          </a:p>
          <a:p>
            <a:r>
              <a:rPr lang="en-GB" sz="4000" dirty="0">
                <a:latin typeface="+mj-lt"/>
              </a:rPr>
              <a:t>✅ </a:t>
            </a:r>
            <a:r>
              <a:rPr lang="en-GB" sz="4000" b="1" dirty="0">
                <a:latin typeface="+mj-lt"/>
              </a:rPr>
              <a:t>Good (Formal):</a:t>
            </a:r>
            <a:r>
              <a:rPr lang="en-GB" sz="4000" dirty="0">
                <a:latin typeface="+mj-lt"/>
              </a:rPr>
              <a:t> Complaint about broken TV</a:t>
            </a:r>
          </a:p>
          <a:p>
            <a:r>
              <a:rPr lang="en-GB" sz="4000" dirty="0">
                <a:latin typeface="+mj-lt"/>
              </a:rPr>
              <a:t>✅ </a:t>
            </a:r>
            <a:r>
              <a:rPr lang="en-GB" sz="4000" b="1" dirty="0">
                <a:latin typeface="+mj-lt"/>
              </a:rPr>
              <a:t>Good (Formal):</a:t>
            </a:r>
            <a:r>
              <a:rPr lang="en-GB" sz="4000" dirty="0">
                <a:latin typeface="+mj-lt"/>
              </a:rPr>
              <a:t> Job Application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959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BE098-E0A7-C13F-9195-6330B2D4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10290464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FORMAL SALUTATION (GREETING)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0ECD7-9A49-A764-C266-5F5B85692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9354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Use a formal greeting: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Dear Sir/Madam,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Dear Mr Khan,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Dear Ms Ahmed,</a:t>
            </a:r>
          </a:p>
          <a:p>
            <a:pPr>
              <a:buNone/>
            </a:pPr>
            <a:r>
              <a:rPr lang="en-GB" sz="3600" dirty="0">
                <a:effectLst/>
              </a:rPr>
              <a:t>Always put a </a:t>
            </a:r>
            <a:r>
              <a:rPr lang="en-GB" sz="3600" b="1" dirty="0">
                <a:effectLst/>
              </a:rPr>
              <a:t>comma</a:t>
            </a:r>
            <a:r>
              <a:rPr lang="en-GB" sz="3600" dirty="0">
                <a:effectLst/>
              </a:rPr>
              <a:t> after the name.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408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667</Words>
  <Application>Microsoft Office PowerPoint</Application>
  <PresentationFormat>Widescreen</PresentationFormat>
  <Paragraphs>95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Wingdings</vt:lpstr>
      <vt:lpstr>Office Theme</vt:lpstr>
      <vt:lpstr>Functional Skills English Entry 3</vt:lpstr>
      <vt:lpstr>Session Aims</vt:lpstr>
      <vt:lpstr>Warm-up </vt:lpstr>
      <vt:lpstr>What is an Email?  </vt:lpstr>
      <vt:lpstr>What is a Formal Email? </vt:lpstr>
      <vt:lpstr>CORRECT LAYOUT (FORMAL EMAIL)</vt:lpstr>
      <vt:lpstr>CORRECT LAYOUT (FORMAL EMAIL)</vt:lpstr>
      <vt:lpstr>The Subject Line   </vt:lpstr>
      <vt:lpstr>FORMAL SALUTATION (GREETING) </vt:lpstr>
      <vt:lpstr>FORMAL OPENING SENTENCE </vt:lpstr>
      <vt:lpstr>FORMAL CLOSING (GOODBYE) </vt:lpstr>
      <vt:lpstr>USEFUL LANGUAGE </vt:lpstr>
      <vt:lpstr>SAMPLE EXAM STYLE QUESTION</vt:lpstr>
      <vt:lpstr>SAMPLE ANSWER</vt:lpstr>
      <vt:lpstr>FINAL TIPS  </vt:lpstr>
      <vt:lpstr>HOMEWORK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Shama Qurashi</dc:creator>
  <cp:lastModifiedBy>Shama Qurashi</cp:lastModifiedBy>
  <cp:revision>31</cp:revision>
  <dcterms:created xsi:type="dcterms:W3CDTF">2025-06-03T17:54:40Z</dcterms:created>
  <dcterms:modified xsi:type="dcterms:W3CDTF">2026-08-21T15:13:05Z</dcterms:modified>
</cp:coreProperties>
</file>