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23" r:id="rId3"/>
    <p:sldId id="1224" r:id="rId4"/>
    <p:sldId id="430" r:id="rId5"/>
    <p:sldId id="1233" r:id="rId6"/>
    <p:sldId id="1234" r:id="rId7"/>
    <p:sldId id="1226" r:id="rId8"/>
    <p:sldId id="433" r:id="rId9"/>
    <p:sldId id="1235" r:id="rId10"/>
    <p:sldId id="1236" r:id="rId11"/>
    <p:sldId id="436" r:id="rId12"/>
    <p:sldId id="1237" r:id="rId13"/>
    <p:sldId id="1238" r:id="rId14"/>
    <p:sldId id="1170" r:id="rId15"/>
    <p:sldId id="1223" r:id="rId16"/>
    <p:sldId id="1239" r:id="rId17"/>
    <p:sldId id="117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24" autoAdjust="0"/>
    <p:restoredTop sz="94660"/>
  </p:normalViewPr>
  <p:slideViewPr>
    <p:cSldViewPr snapToGrid="0">
      <p:cViewPr varScale="1">
        <p:scale>
          <a:sx n="74" d="100"/>
          <a:sy n="74" d="100"/>
        </p:scale>
        <p:origin x="81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22555-DE9B-AEEF-759C-2756ABD6E2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073D8E-F493-DC81-B589-B60A0C86E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81D142-6015-ED63-7C15-538C182702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FEE2CE-4C8F-9DA8-2698-2AA93431C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191B2-CA80-E29F-35EB-F15972013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6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7687E-86C6-018B-B4E3-45E2F2D02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016E89-E38E-D0C8-C364-F1F3442BF9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493817"/>
            <a:ext cx="9035473" cy="368314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F9A2A-76DE-E3D4-5245-317CD25B47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3C6FBF-AA26-B2EA-D50A-9E2FC8C70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37A4F2-74D3-AE7C-07DE-DD0842A81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75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59DD9B-6984-2859-2D2E-B9D481BEE3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7D3799-F73C-F51D-946A-FC2ACFD0FD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97758-8DD0-B754-3EB4-5295576193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7815F-96E3-3E07-0FDA-D54E95082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B836F-8CB6-0B80-0A34-8141C0DF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910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83F9E-987E-1A77-6787-D36122713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86417-A300-E5CA-330C-EED731F50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3817"/>
            <a:ext cx="9035473" cy="36831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D3904-3D2E-E5C7-B414-0F4031D61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BF4D4-7A77-53C6-234B-C44A79FBE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41E90-2F47-3ED2-90AF-C21EDBCDC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342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D4C74-959F-E2D8-6EF0-EAD26F75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305E7B-9661-695C-AFED-637C0E7994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FBB76D-C12F-2B65-0E36-E5F09723D8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551CB-25F2-73DC-721E-D191F0C6B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1E876-123F-AF57-A844-9440CF7E9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986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DB34A-D421-A661-15CE-57F90CCC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94F31-E0FA-6093-595C-3F7E11328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A0D491-BFC9-F100-70D4-9CE33BA87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F7CB90-4DB7-BDBB-8A7F-FBE92CB4C9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65FFB2-8B55-77DF-4140-C1309A064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4B5DEC-9939-7A6A-EE63-F71454453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478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348AC-D03F-38B3-C063-4EAEB6BF9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902DF-76AC-998E-8516-498F82CA4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645B8-4BD0-394D-E608-CE360823A5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41CA34-317F-8D2F-63FB-6D3B6DF5BD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E9427E-4F3E-DB05-B45A-D52704189E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18C63-B2B7-4C36-38DD-3F8BEF88B6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B06B58-FA0E-E1B9-53B1-DE6143179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F6157E-A8D6-8FC2-0D76-E5C061DE2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53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ABCE6-05A7-CBCC-4DA2-9FBE11FCF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B3ADFF-B61C-1C0D-0708-AB9767EF19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0B493D-C55F-3962-DD24-58EC571E0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10DDA7-9520-D04D-CC1F-4C4C64393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244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72212C-D0F3-E6F9-9B61-2637ACFCBC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46CF8A-22B3-6AC1-E3F3-B1F8C861C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30059-D815-1D89-5DCB-2AEACA358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05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701EC-532E-7C70-4AE8-35FE7938B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3394D-CF62-E631-900F-B8C9544F6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28518-0B9A-92D6-5440-73876E1690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ADFA74-1865-5D9B-0419-26D8AC89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BD8011-1FD6-2B6A-3684-C3AA34A3D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C83997-6E48-CFAE-FDFD-73D80E646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925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9DCD7-F8AA-EC14-B3D8-14659EC34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00AB6C-2D3E-4027-9FE1-5C3316B3FB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00B026-3CF9-FA32-FED5-BB2121FF9D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AC1C9B-01DC-E149-A021-C7DCD23F45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65E94F-2AC1-4B09-7F33-3FAD06AFF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690046-233A-405D-5FAC-048A88D3D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492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F26CECA-7507-59ED-1F74-7267AE39E54B}"/>
              </a:ext>
            </a:extLst>
          </p:cNvPr>
          <p:cNvSpPr/>
          <p:nvPr userDrawn="1"/>
        </p:nvSpPr>
        <p:spPr>
          <a:xfrm>
            <a:off x="286327" y="230909"/>
            <a:ext cx="11647055" cy="637309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logo for a company&#10;&#10;AI-generated content may be incorrect.">
            <a:extLst>
              <a:ext uri="{FF2B5EF4-FFF2-40B4-BE49-F238E27FC236}">
                <a16:creationId xmlns:a16="http://schemas.microsoft.com/office/drawing/2014/main" id="{E870D2A2-447F-D7D3-BE75-B19EF23AB09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002" y="5122426"/>
            <a:ext cx="1542158" cy="135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97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ABD20-2290-CC6F-BF1C-194DDB57AA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Functional Skills English Entry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D51E56-B06F-3998-8F51-B6A9D674D0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4000" b="1" dirty="0">
                <a:solidFill>
                  <a:srgbClr val="0070C0"/>
                </a:solidFill>
              </a:rPr>
              <a:t>INFORMAL EMAIL WRITING</a:t>
            </a:r>
          </a:p>
        </p:txBody>
      </p:sp>
    </p:spTree>
    <p:extLst>
      <p:ext uri="{BB962C8B-B14F-4D97-AF65-F5344CB8AC3E}">
        <p14:creationId xmlns:p14="http://schemas.microsoft.com/office/powerpoint/2010/main" val="3705094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5CF5C-5256-B56C-2B09-897D8E985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Informal Opening Sentence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392E8-3D3C-69DD-1106-8E5BFF149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399" y="1859972"/>
            <a:ext cx="9035473" cy="3683145"/>
          </a:xfrm>
        </p:spPr>
        <p:txBody>
          <a:bodyPr/>
          <a:lstStyle/>
          <a:p>
            <a:pPr>
              <a:buNone/>
            </a:pPr>
            <a:r>
              <a:rPr lang="en-GB" sz="3200" dirty="0">
                <a:effectLst/>
              </a:rPr>
              <a:t>Start in a friendly way: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How are you?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I hope you are well.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It was nice to hear from you.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I just wanted to tell you about…</a:t>
            </a:r>
          </a:p>
          <a:p>
            <a:pPr>
              <a:buNone/>
            </a:pPr>
            <a:r>
              <a:rPr lang="en-GB" sz="3200" dirty="0">
                <a:effectLst/>
              </a:rPr>
              <a:t>Keep the tone friendly but correct.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56884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C49EE-8694-5B92-5314-86E1F7FB9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728" y="359064"/>
            <a:ext cx="8933873" cy="905597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The Body (The Important </a:t>
            </a:r>
            <a:r>
              <a:rPr lang="en-GB" sz="4400" b="1" dirty="0">
                <a:solidFill>
                  <a:srgbClr val="C00000"/>
                </a:solidFill>
                <a:latin typeface="+mj-lt"/>
              </a:rPr>
              <a:t>Bit!) 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431C8-3A9A-F249-21DE-0939EAC06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419" y="1515358"/>
            <a:ext cx="4494245" cy="4714800"/>
          </a:xfrm>
        </p:spPr>
        <p:txBody>
          <a:bodyPr>
            <a:normAutofit fontScale="85000" lnSpcReduction="20000"/>
          </a:bodyPr>
          <a:lstStyle/>
          <a:p>
            <a:pPr marL="228605" indent="0" algn="ctr"/>
            <a:r>
              <a:rPr lang="en-GB" sz="4000" b="1" dirty="0">
                <a:solidFill>
                  <a:schemeClr val="accent1"/>
                </a:solidFill>
                <a:latin typeface="+mj-lt"/>
              </a:rPr>
              <a:t>The Shopping List Rule</a:t>
            </a:r>
          </a:p>
          <a:p>
            <a:pPr marL="800105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+mj-lt"/>
              </a:rPr>
              <a:t>Look at the </a:t>
            </a:r>
            <a:r>
              <a:rPr lang="en-GB" sz="4000" b="1" dirty="0">
                <a:latin typeface="+mj-lt"/>
              </a:rPr>
              <a:t>Bullet Points</a:t>
            </a:r>
            <a:r>
              <a:rPr lang="en-GB" sz="4000" dirty="0">
                <a:latin typeface="+mj-lt"/>
              </a:rPr>
              <a:t> in the exam question. </a:t>
            </a:r>
          </a:p>
          <a:p>
            <a:pPr marL="800105" indent="-571500">
              <a:buFont typeface="Arial" panose="020B0604020202020204" pitchFamily="34" charset="0"/>
              <a:buChar char="•"/>
            </a:pPr>
            <a:r>
              <a:rPr lang="en-GB" sz="4000" dirty="0">
                <a:latin typeface="+mj-lt"/>
              </a:rPr>
              <a:t>You </a:t>
            </a:r>
            <a:r>
              <a:rPr lang="en-GB" sz="4000" b="1" dirty="0">
                <a:latin typeface="+mj-lt"/>
              </a:rPr>
              <a:t>MUST</a:t>
            </a:r>
            <a:r>
              <a:rPr lang="en-GB" sz="4000" dirty="0">
                <a:latin typeface="+mj-lt"/>
              </a:rPr>
              <a:t> write one full sentence for every bullet point.</a:t>
            </a:r>
          </a:p>
          <a:p>
            <a:pPr algn="ctr"/>
            <a:r>
              <a:rPr lang="en-GB" sz="4000" b="1" dirty="0">
                <a:solidFill>
                  <a:schemeClr val="accent1"/>
                </a:solidFill>
                <a:latin typeface="+mj-lt"/>
              </a:rPr>
              <a:t>Don't skip any items on the list!</a:t>
            </a:r>
            <a:endParaRPr lang="en-GB" sz="4000" dirty="0">
              <a:solidFill>
                <a:schemeClr val="accent1"/>
              </a:solidFill>
              <a:latin typeface="+mj-lt"/>
            </a:endParaRP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34FBC8-8825-1A97-038F-C0E86D3B7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991" y="1144202"/>
            <a:ext cx="5453079" cy="456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65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11B19-0D27-14DD-1AC3-CB1B64808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10217727" cy="905597"/>
          </a:xfrm>
        </p:spPr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INFORMAL CLOSING (GOODBYE)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77BF5-BB7E-2C87-EA2E-DAB4AF6A2D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0" y="1880754"/>
            <a:ext cx="9035473" cy="3683145"/>
          </a:xfrm>
        </p:spPr>
        <p:txBody>
          <a:bodyPr/>
          <a:lstStyle/>
          <a:p>
            <a:pPr>
              <a:buNone/>
            </a:pPr>
            <a:r>
              <a:rPr lang="en-GB" sz="3600" dirty="0">
                <a:effectLst/>
              </a:rPr>
              <a:t>End your email in a friendly way: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600" dirty="0"/>
              <a:t>Kind regards,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600" dirty="0"/>
              <a:t>Best wishes,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600" dirty="0"/>
              <a:t>Take care,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600" dirty="0"/>
              <a:t>See you soon,</a:t>
            </a:r>
          </a:p>
          <a:p>
            <a:pPr>
              <a:buNone/>
            </a:pPr>
            <a:r>
              <a:rPr lang="en-GB" sz="3600" dirty="0">
                <a:effectLst/>
              </a:rPr>
              <a:t>Then write your </a:t>
            </a:r>
            <a:r>
              <a:rPr lang="en-GB" sz="3600" b="1" dirty="0">
                <a:effectLst/>
              </a:rPr>
              <a:t>first name</a:t>
            </a:r>
            <a:r>
              <a:rPr lang="en-GB" sz="3600" dirty="0">
                <a:effectLst/>
              </a:rPr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1844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470DE-1661-F669-AFB5-66DE2E080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USEFUL LANGUAGE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57F95-FC2A-E0DF-591F-B8BF64E93C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How are you?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I hope you are well.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Guess what?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Let me know…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Kind regards, / Best wishes,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8973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A2BD90-F8F2-70AF-2ADC-72AAB42E8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953" y="1173981"/>
            <a:ext cx="6093118" cy="510674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679C037-73CB-2FE8-2B4A-7C0C5E9C7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591" y="462973"/>
            <a:ext cx="9500755" cy="905597"/>
          </a:xfrm>
        </p:spPr>
        <p:txBody>
          <a:bodyPr>
            <a:noAutofit/>
          </a:bodyPr>
          <a:lstStyle/>
          <a:p>
            <a:r>
              <a:rPr lang="en-GB" sz="40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EXAM 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</a:rPr>
              <a:t>STYLE </a:t>
            </a:r>
            <a:r>
              <a:rPr lang="en-GB" sz="40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QUESTION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CCEFCD-547A-AA08-B6DC-6641E0CBC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100" y="2616923"/>
            <a:ext cx="5836617" cy="132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47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E338B-FD4F-EEE9-CB03-CA257715C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682" y="390237"/>
            <a:ext cx="6258791" cy="596899"/>
          </a:xfrm>
        </p:spPr>
        <p:txBody>
          <a:bodyPr/>
          <a:lstStyle/>
          <a:p>
            <a:r>
              <a:rPr lang="en-GB" sz="4000" b="1" dirty="0">
                <a:solidFill>
                  <a:srgbClr val="C00000"/>
                </a:solidFill>
              </a:rPr>
              <a:t>Sample Email Answer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8D75D-72D5-2DFC-71B3-841AA65B3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955" y="1067234"/>
            <a:ext cx="7007058" cy="5400529"/>
          </a:xfrm>
        </p:spPr>
        <p:txBody>
          <a:bodyPr/>
          <a:lstStyle/>
          <a:p>
            <a:pPr>
              <a:buNone/>
            </a:pPr>
            <a:r>
              <a:rPr lang="en-GB" sz="2000" b="1" dirty="0">
                <a:effectLst/>
              </a:rPr>
              <a:t>Subject:</a:t>
            </a:r>
            <a:r>
              <a:rPr lang="en-GB" sz="2000" dirty="0">
                <a:effectLst/>
              </a:rPr>
              <a:t> The party last Saturday</a:t>
            </a:r>
          </a:p>
          <a:p>
            <a:pPr>
              <a:buNone/>
            </a:pPr>
            <a:r>
              <a:rPr lang="en-GB" sz="2000" dirty="0">
                <a:effectLst/>
              </a:rPr>
              <a:t>Hi Sara,</a:t>
            </a:r>
          </a:p>
          <a:p>
            <a:pPr>
              <a:buNone/>
            </a:pPr>
            <a:r>
              <a:rPr lang="en-GB" sz="2000" dirty="0">
                <a:effectLst/>
              </a:rPr>
              <a:t>I went to a really nice party last Saturday. I had a great time and I want to tell you all about it. It was good to see so many friends again.</a:t>
            </a:r>
          </a:p>
          <a:p>
            <a:pPr>
              <a:buNone/>
            </a:pPr>
            <a:r>
              <a:rPr lang="en-GB" sz="2000" dirty="0">
                <a:effectLst/>
              </a:rPr>
              <a:t>Here are the details:</a:t>
            </a:r>
          </a:p>
          <a:p>
            <a:pPr>
              <a:buNone/>
            </a:pPr>
            <a:r>
              <a:rPr lang="en-GB" sz="2000" dirty="0">
                <a:effectLst/>
              </a:rPr>
              <a:t>• The party was on Saturday at 7 o’clock in the evening. </a:t>
            </a:r>
          </a:p>
          <a:p>
            <a:pPr>
              <a:buNone/>
            </a:pPr>
            <a:r>
              <a:rPr lang="en-GB" sz="2000" dirty="0">
                <a:effectLst/>
              </a:rPr>
              <a:t>• First, we played some games in the garden. </a:t>
            </a:r>
          </a:p>
          <a:p>
            <a:pPr>
              <a:buNone/>
            </a:pPr>
            <a:r>
              <a:rPr lang="en-GB" sz="2000" dirty="0">
                <a:effectLst/>
              </a:rPr>
              <a:t>• Later, everyone danced in the living room. </a:t>
            </a:r>
          </a:p>
          <a:p>
            <a:pPr>
              <a:buNone/>
            </a:pPr>
            <a:r>
              <a:rPr lang="en-GB" sz="2000" dirty="0">
                <a:effectLst/>
              </a:rPr>
              <a:t>• I really enjoyed the music and the delicious chocolate cake.</a:t>
            </a:r>
          </a:p>
          <a:p>
            <a:pPr>
              <a:buNone/>
            </a:pPr>
            <a:r>
              <a:rPr lang="en-GB" sz="2000" dirty="0">
                <a:effectLst/>
              </a:rPr>
              <a:t>I felt very happy at the party. I hope we can go to another party together soon. Please write back and tell me your news.</a:t>
            </a:r>
          </a:p>
          <a:p>
            <a:pPr>
              <a:buNone/>
            </a:pPr>
            <a:r>
              <a:rPr lang="en-GB" sz="2400" dirty="0">
                <a:effectLst/>
              </a:rPr>
              <a:t>Best wishes, </a:t>
            </a:r>
          </a:p>
          <a:p>
            <a:pPr>
              <a:buNone/>
            </a:pPr>
            <a:r>
              <a:rPr lang="en-GB" sz="2400" dirty="0">
                <a:effectLst/>
              </a:rPr>
              <a:t>Alex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571F1B-6856-0361-9C46-39045873D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2014" y="390237"/>
            <a:ext cx="4184271" cy="350635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AA0406-0B12-1BD8-6497-780353CCA8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188" y="3976689"/>
            <a:ext cx="4609443" cy="104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212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6A38-0314-8E99-3E7E-C07EA5EC3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FINAL TIPS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E77B0-E5FD-CDC1-DE0E-2C425B2EC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4271"/>
            <a:ext cx="9035473" cy="3683145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Use a friendly greeting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Write a clear subject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Keep the tone friendly but correct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Use bullet points for details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Check your spelling and punctuation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1754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32C08-ABA4-2F15-B90C-6A7F43769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660" y="497176"/>
            <a:ext cx="3602749" cy="905597"/>
          </a:xfrm>
        </p:spPr>
        <p:txBody>
          <a:bodyPr>
            <a:noAutofit/>
          </a:bodyPr>
          <a:lstStyle/>
          <a:p>
            <a:r>
              <a:rPr lang="en-GB" sz="4000" b="1" dirty="0">
                <a:solidFill>
                  <a:srgbClr val="C00000"/>
                </a:solidFill>
                <a:latin typeface="+mj-lt"/>
              </a:rPr>
              <a:t>HOMEWORK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6D8510-8132-F73B-76C1-7E65BB33C9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003"/>
          <a:stretch>
            <a:fillRect/>
          </a:stretch>
        </p:blipFill>
        <p:spPr>
          <a:xfrm>
            <a:off x="4377469" y="341313"/>
            <a:ext cx="6592367" cy="45265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2A325C-E8B5-0DB6-5C3E-27C841BB0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259" y="5023764"/>
            <a:ext cx="6207617" cy="141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078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E2A41-97F8-F8D7-39EB-FB04228B0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Session 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73350-781F-81E5-32E0-8380571DE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399" y="1690688"/>
            <a:ext cx="9035473" cy="4512685"/>
          </a:xfrm>
        </p:spPr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By the end of this session, learners will be able to: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Understand the purpose of an informal email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Use the correct layout for an informal email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Write a friendly subject line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Use informal but correct language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Include bullet points when needed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Write 8+ sentences with at least 3 compound sentences</a:t>
            </a:r>
          </a:p>
        </p:txBody>
      </p:sp>
    </p:spTree>
    <p:extLst>
      <p:ext uri="{BB962C8B-B14F-4D97-AF65-F5344CB8AC3E}">
        <p14:creationId xmlns:p14="http://schemas.microsoft.com/office/powerpoint/2010/main" val="1726396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C5EEB-FCE2-6A9B-4C7F-FAE42CFAA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  <a:effectLst/>
              </a:rPr>
              <a:t>Warm-up</a:t>
            </a:r>
            <a:br>
              <a:rPr lang="en-GB" dirty="0">
                <a:effectLst/>
              </a:rPr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BF196-080C-25AB-BB36-A700EE385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0362"/>
            <a:ext cx="9035473" cy="3683145"/>
          </a:xfrm>
        </p:spPr>
        <p:txBody>
          <a:bodyPr/>
          <a:lstStyle/>
          <a:p>
            <a:pPr>
              <a:buNone/>
            </a:pPr>
            <a:r>
              <a:rPr lang="en-GB" sz="3600" dirty="0">
                <a:effectLst/>
              </a:rPr>
              <a:t>Discuss with a partner: </a:t>
            </a:r>
          </a:p>
          <a:p>
            <a:pPr>
              <a:buNone/>
            </a:pPr>
            <a:r>
              <a:rPr lang="en-GB" sz="3600" dirty="0">
                <a:effectLst/>
              </a:rPr>
              <a:t>Who do you usually write informal emails or messages to? Why? </a:t>
            </a:r>
          </a:p>
          <a:p>
            <a:pPr>
              <a:buNone/>
            </a:pPr>
            <a:r>
              <a:rPr lang="en-GB" dirty="0">
                <a:effectLst/>
              </a:rPr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0452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586F4-E438-4EC6-5A59-406AC8A94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400" b="1" dirty="0">
                <a:solidFill>
                  <a:srgbClr val="C00000"/>
                </a:solidFill>
                <a:latin typeface="+mj-lt"/>
              </a:rPr>
              <a:t>What is an Email? 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81F32F-181E-E42C-7B1B-15CBFFFC38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7399" y="1690688"/>
            <a:ext cx="9035473" cy="4689330"/>
          </a:xfrm>
        </p:spPr>
        <p:txBody>
          <a:bodyPr>
            <a:normAutofit fontScale="77500" lnSpcReduction="20000"/>
          </a:bodyPr>
          <a:lstStyle/>
          <a:p>
            <a:pPr marL="800105" indent="-571500">
              <a:buFont typeface="Wingdings" panose="05000000000000000000" pitchFamily="2" charset="2"/>
              <a:buChar char="Ø"/>
            </a:pPr>
            <a:r>
              <a:rPr lang="en-GB" sz="4000" dirty="0">
                <a:latin typeface="+mj-lt"/>
              </a:rPr>
              <a:t>A Digital Letter</a:t>
            </a:r>
          </a:p>
          <a:p>
            <a:r>
              <a:rPr lang="en-GB" sz="4000" dirty="0">
                <a:latin typeface="+mj-lt"/>
              </a:rPr>
              <a:t>Email stands for </a:t>
            </a:r>
            <a:r>
              <a:rPr lang="en-GB" sz="4000" b="1" dirty="0">
                <a:latin typeface="+mj-lt"/>
              </a:rPr>
              <a:t>Electronic Mail</a:t>
            </a:r>
            <a:r>
              <a:rPr lang="en-GB" sz="4000" dirty="0">
                <a:latin typeface="+mj-lt"/>
              </a:rPr>
              <a:t>. Think of it as sending a letter, but instead of using a pen, paper, and a stamp, you use a computer or phone.</a:t>
            </a:r>
          </a:p>
          <a:p>
            <a:r>
              <a:rPr lang="en-GB" sz="4000" b="1" dirty="0">
                <a:latin typeface="+mj-lt"/>
              </a:rPr>
              <a:t>Why do we use them?</a:t>
            </a:r>
            <a:endParaRPr lang="en-GB" sz="4000" dirty="0">
              <a:latin typeface="+mj-lt"/>
            </a:endParaRPr>
          </a:p>
          <a:p>
            <a:pPr marL="1257317" lvl="1" indent="-571500">
              <a:buFont typeface="Arial" panose="020B0604020202020204" pitchFamily="34" charset="0"/>
              <a:buChar char="•"/>
            </a:pPr>
            <a:r>
              <a:rPr lang="en-GB" sz="4000" b="1" dirty="0">
                <a:latin typeface="+mj-lt"/>
              </a:rPr>
              <a:t>Fast:</a:t>
            </a:r>
            <a:r>
              <a:rPr lang="en-GB" sz="4000" dirty="0">
                <a:latin typeface="+mj-lt"/>
              </a:rPr>
              <a:t> It arrives in seconds, not days.</a:t>
            </a:r>
          </a:p>
          <a:p>
            <a:pPr marL="1257317" lvl="1" indent="-571500">
              <a:buFont typeface="Arial" panose="020B0604020202020204" pitchFamily="34" charset="0"/>
              <a:buChar char="•"/>
            </a:pPr>
            <a:r>
              <a:rPr lang="en-GB" sz="4000" b="1" dirty="0">
                <a:latin typeface="+mj-lt"/>
              </a:rPr>
              <a:t>Free:</a:t>
            </a:r>
            <a:r>
              <a:rPr lang="en-GB" sz="4000" dirty="0">
                <a:latin typeface="+mj-lt"/>
              </a:rPr>
              <a:t> You don't need to buy a stamp!</a:t>
            </a:r>
          </a:p>
          <a:p>
            <a:pPr marL="1257317" lvl="1" indent="-571500">
              <a:buFont typeface="Arial" panose="020B0604020202020204" pitchFamily="34" charset="0"/>
              <a:buChar char="•"/>
            </a:pPr>
            <a:r>
              <a:rPr lang="en-GB" sz="4000" b="1" dirty="0">
                <a:latin typeface="+mj-lt"/>
              </a:rPr>
              <a:t>Universal:</a:t>
            </a:r>
            <a:r>
              <a:rPr lang="en-GB" sz="4000" dirty="0">
                <a:latin typeface="+mj-lt"/>
              </a:rPr>
              <a:t> You can send them to friends, family, or businesses anywhere in the world.</a:t>
            </a:r>
          </a:p>
          <a:p>
            <a:pPr algn="ctr"/>
            <a:r>
              <a:rPr lang="en-GB" sz="4000" b="1" dirty="0">
                <a:solidFill>
                  <a:srgbClr val="0070C0"/>
                </a:solidFill>
                <a:latin typeface="+mj-lt"/>
              </a:rPr>
              <a:t>Just like a real letter, it still needs an address (email address) and a message inside!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8576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0EB57-BDB9-6E12-DC77-21DB29160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What is an Informal Email?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915DC-2070-1A0A-3DC8-D1DA10B056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An informal email is a friendly message. We write informal emails to: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Friends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Family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Classmates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People we know well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0379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1C2EF-1293-E198-306E-67FFC3A57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Correct Layout (Informal Email)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AEEBD-F170-6961-5FAD-F0E41DE85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399" y="1766454"/>
            <a:ext cx="9035473" cy="4572001"/>
          </a:xfrm>
        </p:spPr>
        <p:txBody>
          <a:bodyPr/>
          <a:lstStyle/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To:</a:t>
            </a:r>
            <a:r>
              <a:rPr lang="en-GB" dirty="0"/>
              <a:t> (friend’s or family member’s name)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From:</a:t>
            </a:r>
            <a:r>
              <a:rPr lang="en-GB" dirty="0"/>
              <a:t> (your name)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Subject:</a:t>
            </a:r>
            <a:r>
              <a:rPr lang="en-GB" dirty="0"/>
              <a:t> (short and friendly)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Greeting:</a:t>
            </a:r>
            <a:r>
              <a:rPr lang="en-GB" dirty="0"/>
              <a:t> Dear + first name / Hi + first name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Introduction</a:t>
            </a:r>
            <a:r>
              <a:rPr lang="en-GB" dirty="0"/>
              <a:t> (friendly opening)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Main points</a:t>
            </a:r>
            <a:r>
              <a:rPr lang="en-GB" dirty="0"/>
              <a:t> (use bullet points if giving details)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Closing</a:t>
            </a:r>
            <a:r>
              <a:rPr lang="en-GB" dirty="0"/>
              <a:t> (Kind regards, / Best wishes,)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b="1" dirty="0"/>
              <a:t>Your first name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697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1F4C1-8217-0821-AE8D-584536ED6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14F56-61D6-53FC-2047-EC5D7EC74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773" y="421409"/>
            <a:ext cx="8933873" cy="905597"/>
          </a:xfrm>
        </p:spPr>
        <p:txBody>
          <a:bodyPr/>
          <a:lstStyle/>
          <a:p>
            <a:r>
              <a:rPr lang="en-GB" sz="4000" b="1" dirty="0">
                <a:solidFill>
                  <a:srgbClr val="C00000"/>
                </a:solidFill>
              </a:rPr>
              <a:t>STRUCTURE OF AN EMAIL</a:t>
            </a:r>
            <a:r>
              <a:rPr lang="en-GB" sz="40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FB7976-BD20-9625-B359-78632EA77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773" y="1210541"/>
            <a:ext cx="9035473" cy="2550968"/>
          </a:xfrm>
        </p:spPr>
        <p:txBody>
          <a:bodyPr/>
          <a:lstStyle/>
          <a:p>
            <a:pPr>
              <a:buNone/>
            </a:pPr>
            <a:r>
              <a:rPr lang="en-GB" sz="3200" b="1" dirty="0">
                <a:effectLst/>
              </a:rPr>
              <a:t>Note:</a:t>
            </a:r>
            <a:r>
              <a:rPr lang="en-GB" sz="3200" dirty="0">
                <a:effectLst/>
              </a:rPr>
              <a:t> </a:t>
            </a:r>
          </a:p>
          <a:p>
            <a:r>
              <a:rPr lang="en-GB" sz="3200" dirty="0">
                <a:effectLst/>
              </a:rPr>
              <a:t>In the Pearson Entry 3 exam, the </a:t>
            </a:r>
            <a:r>
              <a:rPr lang="en-GB" sz="3200" b="1" dirty="0">
                <a:effectLst/>
              </a:rPr>
              <a:t>To</a:t>
            </a:r>
            <a:r>
              <a:rPr lang="en-GB" sz="3200" dirty="0">
                <a:effectLst/>
              </a:rPr>
              <a:t> and </a:t>
            </a:r>
            <a:r>
              <a:rPr lang="en-GB" sz="3200" b="1" dirty="0">
                <a:effectLst/>
              </a:rPr>
              <a:t>From</a:t>
            </a:r>
            <a:r>
              <a:rPr lang="en-GB" sz="3200" dirty="0">
                <a:effectLst/>
              </a:rPr>
              <a:t> boxes are already given for you. </a:t>
            </a:r>
          </a:p>
          <a:p>
            <a:r>
              <a:rPr lang="en-GB" sz="3200" dirty="0">
                <a:effectLst/>
              </a:rPr>
              <a:t>You only need to write the </a:t>
            </a:r>
            <a:r>
              <a:rPr lang="en-GB" sz="3200" b="1" dirty="0">
                <a:effectLst/>
              </a:rPr>
              <a:t>Subject</a:t>
            </a:r>
            <a:r>
              <a:rPr lang="en-GB" sz="3200" dirty="0">
                <a:effectLst/>
              </a:rPr>
              <a:t> the </a:t>
            </a:r>
            <a:r>
              <a:rPr lang="en-GB" sz="3200" dirty="0"/>
              <a:t>message, and the </a:t>
            </a:r>
            <a:r>
              <a:rPr lang="en-GB" sz="3200" b="1" dirty="0"/>
              <a:t>bullet points</a:t>
            </a:r>
            <a:r>
              <a:rPr lang="en-GB" sz="3200" dirty="0"/>
              <a:t>. </a:t>
            </a:r>
            <a:endParaRPr lang="en-GB" sz="3200" dirty="0">
              <a:effectLst/>
            </a:endParaRP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984B15-30B7-DB2D-DA6B-23EEC92AF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600" y="4010684"/>
            <a:ext cx="8933873" cy="2425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84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17F92-ECA7-AE9E-B572-EE60A7EAB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The Subject Line </a:t>
            </a:r>
            <a:br>
              <a:rPr lang="en-GB" b="1" dirty="0"/>
            </a:br>
            <a:br>
              <a:rPr lang="en-GB" b="1" dirty="0"/>
            </a:b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597AD4-6003-9BF9-CB12-6079FB51D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90689"/>
            <a:ext cx="9999518" cy="4486274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GB" sz="4000" b="1" dirty="0">
                <a:solidFill>
                  <a:schemeClr val="tx1"/>
                </a:solidFill>
                <a:latin typeface="+mj-lt"/>
              </a:rPr>
              <a:t>The Subject Line = The Book Title</a:t>
            </a:r>
          </a:p>
          <a:p>
            <a:r>
              <a:rPr lang="en-GB" sz="4000" dirty="0">
                <a:latin typeface="+mj-lt"/>
              </a:rPr>
              <a:t>It tells the reader what the email is about </a:t>
            </a:r>
            <a:r>
              <a:rPr lang="en-GB" sz="4000" i="1" dirty="0">
                <a:latin typeface="+mj-lt"/>
              </a:rPr>
              <a:t>before</a:t>
            </a:r>
            <a:r>
              <a:rPr lang="en-GB" sz="4000" dirty="0">
                <a:latin typeface="+mj-lt"/>
              </a:rPr>
              <a:t> they open it. </a:t>
            </a:r>
          </a:p>
          <a:p>
            <a:pPr marL="800105" indent="-571500">
              <a:buFont typeface="Arial" panose="020B0604020202020204" pitchFamily="34" charset="0"/>
              <a:buChar char="•"/>
            </a:pPr>
            <a:r>
              <a:rPr lang="en-GB" sz="4000" b="1" dirty="0">
                <a:latin typeface="+mj-lt"/>
              </a:rPr>
              <a:t>Rule:</a:t>
            </a:r>
            <a:r>
              <a:rPr lang="en-GB" sz="4000" dirty="0">
                <a:latin typeface="+mj-lt"/>
              </a:rPr>
              <a:t> Keep it short (3-6 words).</a:t>
            </a:r>
          </a:p>
          <a:p>
            <a:r>
              <a:rPr lang="en-GB" sz="4000" b="1" dirty="0">
                <a:latin typeface="+mj-lt"/>
              </a:rPr>
              <a:t>Examples:</a:t>
            </a:r>
            <a:endParaRPr lang="en-GB" sz="4000" dirty="0">
              <a:latin typeface="+mj-lt"/>
            </a:endParaRPr>
          </a:p>
          <a:p>
            <a:r>
              <a:rPr lang="en-GB" sz="4000" dirty="0">
                <a:latin typeface="+mj-lt"/>
              </a:rPr>
              <a:t>❌ </a:t>
            </a:r>
            <a:r>
              <a:rPr lang="en-GB" sz="4000" b="1" dirty="0">
                <a:latin typeface="+mj-lt"/>
              </a:rPr>
              <a:t>Bad:</a:t>
            </a:r>
            <a:r>
              <a:rPr lang="en-GB" sz="4000" dirty="0">
                <a:latin typeface="+mj-lt"/>
              </a:rPr>
              <a:t> "Hello how are you I want to ask about the party." (Too long!)</a:t>
            </a:r>
          </a:p>
          <a:p>
            <a:r>
              <a:rPr lang="en-GB" sz="4000" dirty="0">
                <a:latin typeface="+mj-lt"/>
              </a:rPr>
              <a:t>✅ </a:t>
            </a:r>
            <a:r>
              <a:rPr lang="en-GB" sz="4000" b="1" dirty="0">
                <a:latin typeface="+mj-lt"/>
              </a:rPr>
              <a:t>Good (Informal):</a:t>
            </a:r>
            <a:r>
              <a:rPr lang="en-GB" sz="4000" dirty="0">
                <a:latin typeface="+mj-lt"/>
              </a:rPr>
              <a:t> Invitation to my party</a:t>
            </a:r>
          </a:p>
          <a:p>
            <a:r>
              <a:rPr lang="en-GB" sz="4000" dirty="0">
                <a:latin typeface="+mj-lt"/>
              </a:rPr>
              <a:t>✅ </a:t>
            </a:r>
            <a:r>
              <a:rPr lang="en-GB" sz="4000" b="1" dirty="0">
                <a:latin typeface="+mj-lt"/>
              </a:rPr>
              <a:t>Good (Formal):</a:t>
            </a:r>
            <a:r>
              <a:rPr lang="en-GB" sz="4000" dirty="0">
                <a:latin typeface="+mj-lt"/>
              </a:rPr>
              <a:t> Complaint about broken TV</a:t>
            </a:r>
          </a:p>
          <a:p>
            <a:r>
              <a:rPr lang="en-GB" sz="4000" dirty="0">
                <a:latin typeface="+mj-lt"/>
              </a:rPr>
              <a:t>✅ </a:t>
            </a:r>
            <a:r>
              <a:rPr lang="en-GB" sz="4000" b="1" dirty="0">
                <a:latin typeface="+mj-lt"/>
              </a:rPr>
              <a:t>Good (Formal):</a:t>
            </a:r>
            <a:r>
              <a:rPr lang="en-GB" sz="4000" dirty="0">
                <a:latin typeface="+mj-lt"/>
              </a:rPr>
              <a:t> Job Application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8959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1FC76-DD9A-F51A-AAB9-4E82780A4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Informal Salutation (Greeting)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D9096-8D86-EB87-BD41-A5FABE707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0" y="1984663"/>
            <a:ext cx="9035473" cy="3683145"/>
          </a:xfrm>
        </p:spPr>
        <p:txBody>
          <a:bodyPr/>
          <a:lstStyle/>
          <a:p>
            <a:pPr>
              <a:buNone/>
            </a:pPr>
            <a:r>
              <a:rPr lang="en-GB" sz="3200" dirty="0">
                <a:effectLst/>
              </a:rPr>
              <a:t>Use a friendly greeting: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Dear Sam,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Hi Sam,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3200" dirty="0"/>
              <a:t>Hello Sara,</a:t>
            </a:r>
          </a:p>
          <a:p>
            <a:pPr>
              <a:buNone/>
            </a:pPr>
            <a:r>
              <a:rPr lang="en-GB" sz="3200" dirty="0">
                <a:effectLst/>
              </a:rPr>
              <a:t>Always put a </a:t>
            </a:r>
            <a:r>
              <a:rPr lang="en-GB" sz="3200" b="1" dirty="0">
                <a:effectLst/>
              </a:rPr>
              <a:t>comma</a:t>
            </a:r>
            <a:r>
              <a:rPr lang="en-GB" sz="3200" dirty="0">
                <a:effectLst/>
              </a:rPr>
              <a:t> after the name.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8883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741</Words>
  <Application>Microsoft Office PowerPoint</Application>
  <PresentationFormat>Widescreen</PresentationFormat>
  <Paragraphs>101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Times New Roman</vt:lpstr>
      <vt:lpstr>Wingdings</vt:lpstr>
      <vt:lpstr>Office Theme</vt:lpstr>
      <vt:lpstr>Functional Skills English Entry 3</vt:lpstr>
      <vt:lpstr>Session Aims</vt:lpstr>
      <vt:lpstr>Warm-up </vt:lpstr>
      <vt:lpstr>What is an Email?  </vt:lpstr>
      <vt:lpstr>What is an Informal Email? </vt:lpstr>
      <vt:lpstr>Correct Layout (Informal Email) </vt:lpstr>
      <vt:lpstr>STRUCTURE OF AN EMAIL </vt:lpstr>
      <vt:lpstr>The Subject Line   </vt:lpstr>
      <vt:lpstr>Informal Salutation (Greeting) </vt:lpstr>
      <vt:lpstr>Informal Opening Sentence </vt:lpstr>
      <vt:lpstr>The Body (The Important Bit!)  </vt:lpstr>
      <vt:lpstr>INFORMAL CLOSING (GOODBYE) </vt:lpstr>
      <vt:lpstr>USEFUL LANGUAGE </vt:lpstr>
      <vt:lpstr>EXAM STYLE QUESTION</vt:lpstr>
      <vt:lpstr>Sample Email Answer </vt:lpstr>
      <vt:lpstr>FINAL TIPS </vt:lpstr>
      <vt:lpstr>HOMEWORK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Shama Qurashi</dc:creator>
  <cp:lastModifiedBy>Shama Qurashi</cp:lastModifiedBy>
  <cp:revision>35</cp:revision>
  <dcterms:created xsi:type="dcterms:W3CDTF">2025-06-03T17:54:40Z</dcterms:created>
  <dcterms:modified xsi:type="dcterms:W3CDTF">2026-08-21T15:12:24Z</dcterms:modified>
</cp:coreProperties>
</file>