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423" r:id="rId3"/>
    <p:sldId id="1196" r:id="rId4"/>
    <p:sldId id="1197" r:id="rId5"/>
    <p:sldId id="1198" r:id="rId6"/>
    <p:sldId id="1199" r:id="rId7"/>
    <p:sldId id="1200" r:id="rId8"/>
    <p:sldId id="1201" r:id="rId9"/>
    <p:sldId id="1202" r:id="rId10"/>
    <p:sldId id="1203" r:id="rId11"/>
    <p:sldId id="1204" r:id="rId12"/>
    <p:sldId id="1205" r:id="rId13"/>
    <p:sldId id="119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24" autoAdjust="0"/>
    <p:restoredTop sz="94660"/>
  </p:normalViewPr>
  <p:slideViewPr>
    <p:cSldViewPr snapToGrid="0">
      <p:cViewPr varScale="1">
        <p:scale>
          <a:sx n="74" d="100"/>
          <a:sy n="74" d="100"/>
        </p:scale>
        <p:origin x="81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22555-DE9B-AEEF-759C-2756ABD6E25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6073D8E-F493-DC81-B589-B60A0C86E14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781D142-6015-ED63-7C15-538C1827028E}"/>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09/08/2026</a:t>
            </a:fld>
            <a:endParaRPr lang="en-GB"/>
          </a:p>
        </p:txBody>
      </p:sp>
      <p:sp>
        <p:nvSpPr>
          <p:cNvPr id="5" name="Footer Placeholder 4">
            <a:extLst>
              <a:ext uri="{FF2B5EF4-FFF2-40B4-BE49-F238E27FC236}">
                <a16:creationId xmlns:a16="http://schemas.microsoft.com/office/drawing/2014/main" id="{83FEE2CE-4C8F-9DA8-2698-2AA93431C14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8B9191B2-CA80-E29F-35EB-F1597201333E}"/>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1614691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7687E-86C6-018B-B4E3-45E2F2D02911}"/>
              </a:ext>
            </a:extLst>
          </p:cNvPr>
          <p:cNvSpPr>
            <a:spLocks noGrp="1"/>
          </p:cNvSpPr>
          <p:nvPr>
            <p:ph type="title"/>
          </p:nvPr>
        </p:nvSpPr>
        <p:spPr>
          <a:xfrm>
            <a:off x="838200" y="785091"/>
            <a:ext cx="8933873" cy="905597"/>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016E89-E38E-D0C8-C364-F1F3442BF9C2}"/>
              </a:ext>
            </a:extLst>
          </p:cNvPr>
          <p:cNvSpPr>
            <a:spLocks noGrp="1"/>
          </p:cNvSpPr>
          <p:nvPr>
            <p:ph type="body" orient="vert" idx="1"/>
          </p:nvPr>
        </p:nvSpPr>
        <p:spPr>
          <a:xfrm>
            <a:off x="838200" y="2493817"/>
            <a:ext cx="9035473" cy="368314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DF9A2A-76DE-E3D4-5245-317CD25B477E}"/>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09/08/2026</a:t>
            </a:fld>
            <a:endParaRPr lang="en-GB"/>
          </a:p>
        </p:txBody>
      </p:sp>
      <p:sp>
        <p:nvSpPr>
          <p:cNvPr id="5" name="Footer Placeholder 4">
            <a:extLst>
              <a:ext uri="{FF2B5EF4-FFF2-40B4-BE49-F238E27FC236}">
                <a16:creationId xmlns:a16="http://schemas.microsoft.com/office/drawing/2014/main" id="{383C6FBF-AA26-B2EA-D50A-9E2FC8C70F0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D37A4F2-74D3-AE7C-07DE-DD0842A81F35}"/>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329875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59DD9B-6984-2859-2D2E-B9D481BEE3B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7D3799-F73C-F51D-946A-FC2ACFD0FD62}"/>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F97758-8DD0-B754-3EB4-5295576193AB}"/>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09/08/2026</a:t>
            </a:fld>
            <a:endParaRPr lang="en-GB"/>
          </a:p>
        </p:txBody>
      </p:sp>
      <p:sp>
        <p:nvSpPr>
          <p:cNvPr id="5" name="Footer Placeholder 4">
            <a:extLst>
              <a:ext uri="{FF2B5EF4-FFF2-40B4-BE49-F238E27FC236}">
                <a16:creationId xmlns:a16="http://schemas.microsoft.com/office/drawing/2014/main" id="{00D7815F-96E3-3E07-0FDA-D54E95082D8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AEB836F-8CB6-0B80-0A34-8141C0DF2432}"/>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1366910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83F9E-987E-1A77-6787-D36122713FE0}"/>
              </a:ext>
            </a:extLst>
          </p:cNvPr>
          <p:cNvSpPr>
            <a:spLocks noGrp="1"/>
          </p:cNvSpPr>
          <p:nvPr>
            <p:ph type="title"/>
          </p:nvPr>
        </p:nvSpPr>
        <p:spPr>
          <a:xfrm>
            <a:off x="838200" y="785091"/>
            <a:ext cx="8933873" cy="905597"/>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8386417-A300-E5CA-330C-EED731F50A16}"/>
              </a:ext>
            </a:extLst>
          </p:cNvPr>
          <p:cNvSpPr>
            <a:spLocks noGrp="1"/>
          </p:cNvSpPr>
          <p:nvPr>
            <p:ph idx="1"/>
          </p:nvPr>
        </p:nvSpPr>
        <p:spPr>
          <a:xfrm>
            <a:off x="838200" y="2493817"/>
            <a:ext cx="9035473" cy="368314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2D3904-3D2E-E5C7-B414-0F4031D61C76}"/>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09/08/2026</a:t>
            </a:fld>
            <a:endParaRPr lang="en-GB"/>
          </a:p>
        </p:txBody>
      </p:sp>
      <p:sp>
        <p:nvSpPr>
          <p:cNvPr id="5" name="Footer Placeholder 4">
            <a:extLst>
              <a:ext uri="{FF2B5EF4-FFF2-40B4-BE49-F238E27FC236}">
                <a16:creationId xmlns:a16="http://schemas.microsoft.com/office/drawing/2014/main" id="{FF7BF4D4-7A77-53C6-234B-C44A79FBEA3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D541E90-2F47-3ED2-90AF-C21EDBCDCE63}"/>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2571342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D4C74-959F-E2D8-6EF0-EAD26F75560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A305E7B-9661-695C-AFED-637C0E7994F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FBB76D-C12F-2B65-0E36-E5F09723D8B5}"/>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09/08/2026</a:t>
            </a:fld>
            <a:endParaRPr lang="en-GB"/>
          </a:p>
        </p:txBody>
      </p:sp>
      <p:sp>
        <p:nvSpPr>
          <p:cNvPr id="5" name="Footer Placeholder 4">
            <a:extLst>
              <a:ext uri="{FF2B5EF4-FFF2-40B4-BE49-F238E27FC236}">
                <a16:creationId xmlns:a16="http://schemas.microsoft.com/office/drawing/2014/main" id="{538551CB-25F2-73DC-721E-D191F0C6B8D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7A41E876-123F-AF57-A844-9440CF7E9678}"/>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3482986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DB34A-D421-A661-15CE-57F90CCC36C2}"/>
              </a:ext>
            </a:extLst>
          </p:cNvPr>
          <p:cNvSpPr>
            <a:spLocks noGrp="1"/>
          </p:cNvSpPr>
          <p:nvPr>
            <p:ph type="title"/>
          </p:nvPr>
        </p:nvSpPr>
        <p:spPr>
          <a:xfrm>
            <a:off x="838200" y="785091"/>
            <a:ext cx="8933873" cy="905597"/>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6494F31-E0FA-6093-595C-3F7E11328CE5}"/>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7A0D491-BFC9-F100-70D4-9CE33BA87883}"/>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DF7CB90-4DB7-BDBB-8A7F-FBE92CB4C9FF}"/>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09/08/2026</a:t>
            </a:fld>
            <a:endParaRPr lang="en-GB"/>
          </a:p>
        </p:txBody>
      </p:sp>
      <p:sp>
        <p:nvSpPr>
          <p:cNvPr id="6" name="Footer Placeholder 5">
            <a:extLst>
              <a:ext uri="{FF2B5EF4-FFF2-40B4-BE49-F238E27FC236}">
                <a16:creationId xmlns:a16="http://schemas.microsoft.com/office/drawing/2014/main" id="{C365FFB2-8B55-77DF-4140-C1309A06488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C94B5DEC-9939-7A6A-EE63-F714544539AB}"/>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3098478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348AC-D03F-38B3-C063-4EAEB6BF9E15}"/>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6D902DF-76AC-998E-8516-498F82CA4AB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F645B8-4BD0-394D-E608-CE360823A52C}"/>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841CA34-317F-8D2F-63FB-6D3B6DF5BD5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E9427E-4F3E-DB05-B45A-D52704189E77}"/>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8E18C63-B2B7-4C36-38DD-3F8BEF88B641}"/>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09/08/2026</a:t>
            </a:fld>
            <a:endParaRPr lang="en-GB"/>
          </a:p>
        </p:txBody>
      </p:sp>
      <p:sp>
        <p:nvSpPr>
          <p:cNvPr id="8" name="Footer Placeholder 7">
            <a:extLst>
              <a:ext uri="{FF2B5EF4-FFF2-40B4-BE49-F238E27FC236}">
                <a16:creationId xmlns:a16="http://schemas.microsoft.com/office/drawing/2014/main" id="{58B06B58-FA0E-E1B9-53B1-DE61431795C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60F6157E-A8D6-8FC2-0D76-E5C061DE2217}"/>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2572537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ABCE6-05A7-CBCC-4DA2-9FBE11FCFA74}"/>
              </a:ext>
            </a:extLst>
          </p:cNvPr>
          <p:cNvSpPr>
            <a:spLocks noGrp="1"/>
          </p:cNvSpPr>
          <p:nvPr>
            <p:ph type="title"/>
          </p:nvPr>
        </p:nvSpPr>
        <p:spPr>
          <a:xfrm>
            <a:off x="838200" y="785091"/>
            <a:ext cx="8933873" cy="905597"/>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2B3ADFF-B61C-1C0D-0708-AB9767EF1972}"/>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09/08/2026</a:t>
            </a:fld>
            <a:endParaRPr lang="en-GB"/>
          </a:p>
        </p:txBody>
      </p:sp>
      <p:sp>
        <p:nvSpPr>
          <p:cNvPr id="4" name="Footer Placeholder 3">
            <a:extLst>
              <a:ext uri="{FF2B5EF4-FFF2-40B4-BE49-F238E27FC236}">
                <a16:creationId xmlns:a16="http://schemas.microsoft.com/office/drawing/2014/main" id="{330B493D-C55F-3962-DD24-58EC571E0B1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6710DDA7-9520-D04D-CC1F-4C4C6439339C}"/>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1939244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72212C-D0F3-E6F9-9B61-2637ACFCBC27}"/>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09/08/2026</a:t>
            </a:fld>
            <a:endParaRPr lang="en-GB"/>
          </a:p>
        </p:txBody>
      </p:sp>
      <p:sp>
        <p:nvSpPr>
          <p:cNvPr id="3" name="Footer Placeholder 2">
            <a:extLst>
              <a:ext uri="{FF2B5EF4-FFF2-40B4-BE49-F238E27FC236}">
                <a16:creationId xmlns:a16="http://schemas.microsoft.com/office/drawing/2014/main" id="{3A46CF8A-22B3-6AC1-E3F3-B1F8C861CCE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B3030059-D815-1D89-5DCB-2AEACA3584CB}"/>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481054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701EC-532E-7C70-4AE8-35FE7938B72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853394D-CF62-E631-900F-B8C9544F6AA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BA28518-0B9A-92D6-5440-73876E1690B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ADFA74-1865-5D9B-0419-26D8AC893BB1}"/>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09/08/2026</a:t>
            </a:fld>
            <a:endParaRPr lang="en-GB"/>
          </a:p>
        </p:txBody>
      </p:sp>
      <p:sp>
        <p:nvSpPr>
          <p:cNvPr id="6" name="Footer Placeholder 5">
            <a:extLst>
              <a:ext uri="{FF2B5EF4-FFF2-40B4-BE49-F238E27FC236}">
                <a16:creationId xmlns:a16="http://schemas.microsoft.com/office/drawing/2014/main" id="{BBBD8011-1FD6-2B6A-3684-C3AA34A3D0E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C2C83997-6E48-CFAE-FDFD-73D80E646DD4}"/>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2596925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9DCD7-F8AA-EC14-B3D8-14659EC3423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F00AB6C-2D3E-4027-9FE1-5C3316B3FB8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B00B026-3CF9-FA32-FED5-BB2121FF9DF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AC1C9B-01DC-E149-A021-C7DCD23F456C}"/>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09/08/2026</a:t>
            </a:fld>
            <a:endParaRPr lang="en-GB"/>
          </a:p>
        </p:txBody>
      </p:sp>
      <p:sp>
        <p:nvSpPr>
          <p:cNvPr id="6" name="Footer Placeholder 5">
            <a:extLst>
              <a:ext uri="{FF2B5EF4-FFF2-40B4-BE49-F238E27FC236}">
                <a16:creationId xmlns:a16="http://schemas.microsoft.com/office/drawing/2014/main" id="{4265E94F-2AC1-4B09-7F33-3FAD06AFFF4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E690046-233A-405D-5FAC-048A88D3DBC3}"/>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1334492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F26CECA-7507-59ED-1F74-7267AE39E54B}"/>
              </a:ext>
            </a:extLst>
          </p:cNvPr>
          <p:cNvSpPr/>
          <p:nvPr userDrawn="1"/>
        </p:nvSpPr>
        <p:spPr>
          <a:xfrm>
            <a:off x="286327" y="230909"/>
            <a:ext cx="11647055" cy="6373091"/>
          </a:xfrm>
          <a:prstGeom prst="rect">
            <a:avLst/>
          </a:prstGeom>
          <a:noFill/>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11" name="Picture 10" descr="A logo for a company&#10;&#10;AI-generated content may be incorrect.">
            <a:extLst>
              <a:ext uri="{FF2B5EF4-FFF2-40B4-BE49-F238E27FC236}">
                <a16:creationId xmlns:a16="http://schemas.microsoft.com/office/drawing/2014/main" id="{E870D2A2-447F-D7D3-BE75-B19EF23AB09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248002" y="5122426"/>
            <a:ext cx="1542158" cy="1352265"/>
          </a:xfrm>
          <a:prstGeom prst="rect">
            <a:avLst/>
          </a:prstGeom>
        </p:spPr>
      </p:pic>
    </p:spTree>
    <p:extLst>
      <p:ext uri="{BB962C8B-B14F-4D97-AF65-F5344CB8AC3E}">
        <p14:creationId xmlns:p14="http://schemas.microsoft.com/office/powerpoint/2010/main" val="28766977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ABD20-2290-CC6F-BF1C-194DDB57AADF}"/>
              </a:ext>
            </a:extLst>
          </p:cNvPr>
          <p:cNvSpPr>
            <a:spLocks noGrp="1"/>
          </p:cNvSpPr>
          <p:nvPr>
            <p:ph type="ctrTitle"/>
          </p:nvPr>
        </p:nvSpPr>
        <p:spPr/>
        <p:txBody>
          <a:bodyPr/>
          <a:lstStyle/>
          <a:p>
            <a:r>
              <a:rPr lang="en-GB" b="1" dirty="0">
                <a:solidFill>
                  <a:srgbClr val="C00000"/>
                </a:solidFill>
              </a:rPr>
              <a:t>Functional Skills English Entry 3</a:t>
            </a:r>
          </a:p>
        </p:txBody>
      </p:sp>
      <p:sp>
        <p:nvSpPr>
          <p:cNvPr id="3" name="Subtitle 2">
            <a:extLst>
              <a:ext uri="{FF2B5EF4-FFF2-40B4-BE49-F238E27FC236}">
                <a16:creationId xmlns:a16="http://schemas.microsoft.com/office/drawing/2014/main" id="{41D51E56-B06F-3998-8F51-B6A9D674D012}"/>
              </a:ext>
            </a:extLst>
          </p:cNvPr>
          <p:cNvSpPr>
            <a:spLocks noGrp="1"/>
          </p:cNvSpPr>
          <p:nvPr>
            <p:ph type="subTitle" idx="1"/>
          </p:nvPr>
        </p:nvSpPr>
        <p:spPr/>
        <p:txBody>
          <a:bodyPr/>
          <a:lstStyle/>
          <a:p>
            <a:r>
              <a:rPr lang="en-GB" sz="4000" b="1" dirty="0">
                <a:solidFill>
                  <a:srgbClr val="0070C0"/>
                </a:solidFill>
              </a:rPr>
              <a:t>ONLINE REVIEW WRITING</a:t>
            </a:r>
          </a:p>
        </p:txBody>
      </p:sp>
    </p:spTree>
    <p:extLst>
      <p:ext uri="{BB962C8B-B14F-4D97-AF65-F5344CB8AC3E}">
        <p14:creationId xmlns:p14="http://schemas.microsoft.com/office/powerpoint/2010/main" val="3705094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C7275-11AB-BCFF-4F91-B9E10BA950D5}"/>
              </a:ext>
            </a:extLst>
          </p:cNvPr>
          <p:cNvSpPr>
            <a:spLocks noGrp="1"/>
          </p:cNvSpPr>
          <p:nvPr>
            <p:ph type="title"/>
          </p:nvPr>
        </p:nvSpPr>
        <p:spPr/>
        <p:txBody>
          <a:bodyPr/>
          <a:lstStyle/>
          <a:p>
            <a:r>
              <a:rPr lang="en-GB" b="1" dirty="0"/>
              <a:t>Exam Rules</a:t>
            </a:r>
            <a:br>
              <a:rPr lang="en-GB" dirty="0"/>
            </a:br>
            <a:endParaRPr lang="en-GB" dirty="0"/>
          </a:p>
        </p:txBody>
      </p:sp>
      <p:sp>
        <p:nvSpPr>
          <p:cNvPr id="3" name="Content Placeholder 2">
            <a:extLst>
              <a:ext uri="{FF2B5EF4-FFF2-40B4-BE49-F238E27FC236}">
                <a16:creationId xmlns:a16="http://schemas.microsoft.com/office/drawing/2014/main" id="{41E121F1-110B-3BB6-5505-17A90E544A28}"/>
              </a:ext>
            </a:extLst>
          </p:cNvPr>
          <p:cNvSpPr>
            <a:spLocks noGrp="1"/>
          </p:cNvSpPr>
          <p:nvPr>
            <p:ph idx="1"/>
          </p:nvPr>
        </p:nvSpPr>
        <p:spPr>
          <a:xfrm>
            <a:off x="651163" y="1880755"/>
            <a:ext cx="4294909" cy="2940628"/>
          </a:xfrm>
        </p:spPr>
        <p:txBody>
          <a:bodyPr/>
          <a:lstStyle/>
          <a:p>
            <a:pPr marL="342900" lvl="0" indent="-342900">
              <a:buFont typeface="Arial" panose="020B0604020202020204" pitchFamily="34" charset="0"/>
              <a:buChar char="•"/>
            </a:pPr>
            <a:r>
              <a:rPr lang="en-GB" dirty="0"/>
              <a:t>At least </a:t>
            </a:r>
            <a:r>
              <a:rPr lang="en-GB" b="1" dirty="0"/>
              <a:t>8 sentences</a:t>
            </a:r>
            <a:r>
              <a:rPr lang="en-GB" dirty="0"/>
              <a:t> (aim for 10)</a:t>
            </a:r>
          </a:p>
          <a:p>
            <a:pPr marL="342900" lvl="0" indent="-342900">
              <a:buFont typeface="Arial" panose="020B0604020202020204" pitchFamily="34" charset="0"/>
              <a:buChar char="•"/>
            </a:pPr>
            <a:r>
              <a:rPr lang="en-GB" dirty="0"/>
              <a:t>At least </a:t>
            </a:r>
            <a:r>
              <a:rPr lang="en-GB" b="1" dirty="0"/>
              <a:t>3 compound sentences</a:t>
            </a:r>
            <a:r>
              <a:rPr lang="en-GB" dirty="0"/>
              <a:t> (use and, but, because, so, or)</a:t>
            </a:r>
          </a:p>
          <a:p>
            <a:pPr marL="342900" lvl="0" indent="-342900">
              <a:buFont typeface="Arial" panose="020B0604020202020204" pitchFamily="34" charset="0"/>
              <a:buChar char="•"/>
            </a:pPr>
            <a:r>
              <a:rPr lang="en-GB" dirty="0"/>
              <a:t>At least </a:t>
            </a:r>
            <a:r>
              <a:rPr lang="en-GB" b="1" dirty="0"/>
              <a:t>2 paragraphs</a:t>
            </a:r>
            <a:endParaRPr lang="en-GB" dirty="0"/>
          </a:p>
          <a:p>
            <a:endParaRPr lang="en-GB" dirty="0"/>
          </a:p>
        </p:txBody>
      </p:sp>
      <p:pic>
        <p:nvPicPr>
          <p:cNvPr id="5" name="Picture 4">
            <a:extLst>
              <a:ext uri="{FF2B5EF4-FFF2-40B4-BE49-F238E27FC236}">
                <a16:creationId xmlns:a16="http://schemas.microsoft.com/office/drawing/2014/main" id="{325802E1-59A1-01D9-756D-B699290F7EB1}"/>
              </a:ext>
            </a:extLst>
          </p:cNvPr>
          <p:cNvPicPr>
            <a:picLocks noChangeAspect="1"/>
          </p:cNvPicPr>
          <p:nvPr/>
        </p:nvPicPr>
        <p:blipFill>
          <a:blip r:embed="rId2"/>
          <a:stretch>
            <a:fillRect/>
          </a:stretch>
        </p:blipFill>
        <p:spPr>
          <a:xfrm>
            <a:off x="5177251" y="1456098"/>
            <a:ext cx="6447444" cy="358349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186243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5BEA6-5598-724A-A89B-E827C490388F}"/>
              </a:ext>
            </a:extLst>
          </p:cNvPr>
          <p:cNvSpPr>
            <a:spLocks noGrp="1"/>
          </p:cNvSpPr>
          <p:nvPr>
            <p:ph type="title"/>
          </p:nvPr>
        </p:nvSpPr>
        <p:spPr>
          <a:xfrm>
            <a:off x="633845" y="577273"/>
            <a:ext cx="10924309" cy="905597"/>
          </a:xfrm>
        </p:spPr>
        <p:txBody>
          <a:bodyPr/>
          <a:lstStyle/>
          <a:p>
            <a:r>
              <a:rPr lang="en-GB" dirty="0">
                <a:solidFill>
                  <a:srgbClr val="C00000"/>
                </a:solidFill>
              </a:rPr>
              <a:t>EXAM QUESTION AND SAMPLE ANSWER</a:t>
            </a:r>
          </a:p>
        </p:txBody>
      </p:sp>
      <p:pic>
        <p:nvPicPr>
          <p:cNvPr id="5" name="Picture 4">
            <a:extLst>
              <a:ext uri="{FF2B5EF4-FFF2-40B4-BE49-F238E27FC236}">
                <a16:creationId xmlns:a16="http://schemas.microsoft.com/office/drawing/2014/main" id="{AC32D0B4-56FE-9CF6-1C14-1E437E130F34}"/>
              </a:ext>
            </a:extLst>
          </p:cNvPr>
          <p:cNvPicPr>
            <a:picLocks noChangeAspect="1"/>
          </p:cNvPicPr>
          <p:nvPr/>
        </p:nvPicPr>
        <p:blipFill>
          <a:blip r:embed="rId2"/>
          <a:stretch>
            <a:fillRect/>
          </a:stretch>
        </p:blipFill>
        <p:spPr>
          <a:xfrm>
            <a:off x="414766" y="1482870"/>
            <a:ext cx="9633432" cy="4878767"/>
          </a:xfrm>
          <a:prstGeom prst="rect">
            <a:avLst/>
          </a:prstGeom>
        </p:spPr>
      </p:pic>
    </p:spTree>
    <p:extLst>
      <p:ext uri="{BB962C8B-B14F-4D97-AF65-F5344CB8AC3E}">
        <p14:creationId xmlns:p14="http://schemas.microsoft.com/office/powerpoint/2010/main" val="1479003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087EA-E98F-2746-5F2B-9E0751EA3556}"/>
              </a:ext>
            </a:extLst>
          </p:cNvPr>
          <p:cNvSpPr>
            <a:spLocks noGrp="1"/>
          </p:cNvSpPr>
          <p:nvPr>
            <p:ph type="title"/>
          </p:nvPr>
        </p:nvSpPr>
        <p:spPr>
          <a:xfrm>
            <a:off x="838200" y="421409"/>
            <a:ext cx="10539845" cy="905597"/>
          </a:xfrm>
        </p:spPr>
        <p:txBody>
          <a:bodyPr/>
          <a:lstStyle/>
          <a:p>
            <a:r>
              <a:rPr lang="en-GB" b="1" dirty="0">
                <a:solidFill>
                  <a:srgbClr val="C00000"/>
                </a:solidFill>
              </a:rPr>
              <a:t>Sample Answer: Review of The Lion King</a:t>
            </a:r>
            <a:br>
              <a:rPr lang="en-GB" dirty="0"/>
            </a:br>
            <a:endParaRPr lang="en-GB" dirty="0"/>
          </a:p>
        </p:txBody>
      </p:sp>
      <p:sp>
        <p:nvSpPr>
          <p:cNvPr id="3" name="Content Placeholder 2">
            <a:extLst>
              <a:ext uri="{FF2B5EF4-FFF2-40B4-BE49-F238E27FC236}">
                <a16:creationId xmlns:a16="http://schemas.microsoft.com/office/drawing/2014/main" id="{33C24FF5-ED96-3971-FA45-987D1B0A369B}"/>
              </a:ext>
            </a:extLst>
          </p:cNvPr>
          <p:cNvSpPr>
            <a:spLocks noGrp="1"/>
          </p:cNvSpPr>
          <p:nvPr>
            <p:ph idx="1"/>
          </p:nvPr>
        </p:nvSpPr>
        <p:spPr>
          <a:xfrm>
            <a:off x="578427" y="1327006"/>
            <a:ext cx="10051473" cy="5109585"/>
          </a:xfrm>
        </p:spPr>
        <p:txBody>
          <a:bodyPr/>
          <a:lstStyle/>
          <a:p>
            <a:pPr algn="ctr">
              <a:buNone/>
            </a:pPr>
            <a:r>
              <a:rPr lang="en-GB" sz="2400" b="1" dirty="0"/>
              <a:t>Review of The Lion King</a:t>
            </a:r>
            <a:endParaRPr lang="en-GB" sz="2400" dirty="0">
              <a:effectLst/>
            </a:endParaRPr>
          </a:p>
          <a:p>
            <a:pPr>
              <a:buNone/>
            </a:pPr>
            <a:r>
              <a:rPr lang="en-GB" sz="2400" dirty="0">
                <a:effectLst/>
              </a:rPr>
              <a:t>Last weekend I watched the new film called The Lion King. It is about a young lion called Simba who becomes the king of the jungle after his father dies. The main voices in the film are Beyoncé and Donald Glover. The story follows Simba as he grows up and learns to be brave.</a:t>
            </a:r>
          </a:p>
          <a:p>
            <a:pPr>
              <a:buNone/>
            </a:pPr>
            <a:r>
              <a:rPr lang="en-GB" sz="2400" dirty="0">
                <a:effectLst/>
              </a:rPr>
              <a:t>I really liked the beautiful animation because the colours were bright and the animals looked real. The songs were also emotional and powerful and I enjoyed listening to them. The story was interesting and exciting from the beginning to the end. </a:t>
            </a:r>
            <a:r>
              <a:rPr lang="en-GB" sz="2400" b="1" dirty="0">
                <a:effectLst/>
              </a:rPr>
              <a:t>However,</a:t>
            </a:r>
            <a:r>
              <a:rPr lang="en-GB" sz="2400" dirty="0">
                <a:effectLst/>
              </a:rPr>
              <a:t> I didn’t like some parts because they were a bit slow and long. I also found the cinema very busy and I had to wait before the film started.</a:t>
            </a:r>
          </a:p>
          <a:p>
            <a:pPr>
              <a:buNone/>
            </a:pPr>
            <a:r>
              <a:rPr lang="en-GB" sz="2400" dirty="0">
                <a:effectLst/>
              </a:rPr>
              <a:t>Overall, I enjoyed the film very much. I would recommend it to everyone, especially families with children, because it is suitable for all ages. I think most people will like this film.</a:t>
            </a:r>
          </a:p>
          <a:p>
            <a:endParaRPr lang="en-GB" dirty="0"/>
          </a:p>
        </p:txBody>
      </p:sp>
    </p:spTree>
    <p:extLst>
      <p:ext uri="{BB962C8B-B14F-4D97-AF65-F5344CB8AC3E}">
        <p14:creationId xmlns:p14="http://schemas.microsoft.com/office/powerpoint/2010/main" val="3137379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8F9A3-41FC-14F7-DB4F-19C3AC179C7D}"/>
              </a:ext>
            </a:extLst>
          </p:cNvPr>
          <p:cNvSpPr>
            <a:spLocks noGrp="1"/>
          </p:cNvSpPr>
          <p:nvPr>
            <p:ph type="title"/>
          </p:nvPr>
        </p:nvSpPr>
        <p:spPr>
          <a:xfrm>
            <a:off x="1108363" y="639619"/>
            <a:ext cx="8933873" cy="905597"/>
          </a:xfrm>
        </p:spPr>
        <p:txBody>
          <a:bodyPr/>
          <a:lstStyle/>
          <a:p>
            <a:pPr algn="ctr"/>
            <a:r>
              <a:rPr lang="en-GB" b="1" dirty="0">
                <a:solidFill>
                  <a:srgbClr val="C00000"/>
                </a:solidFill>
              </a:rPr>
              <a:t>HOMEWORK</a:t>
            </a:r>
            <a:br>
              <a:rPr lang="en-GB" b="1" dirty="0">
                <a:solidFill>
                  <a:srgbClr val="C00000"/>
                </a:solidFill>
              </a:rPr>
            </a:br>
            <a:endParaRPr lang="en-GB" dirty="0">
              <a:solidFill>
                <a:srgbClr val="C00000"/>
              </a:solidFill>
            </a:endParaRPr>
          </a:p>
        </p:txBody>
      </p:sp>
      <p:pic>
        <p:nvPicPr>
          <p:cNvPr id="7" name="Picture 6">
            <a:extLst>
              <a:ext uri="{FF2B5EF4-FFF2-40B4-BE49-F238E27FC236}">
                <a16:creationId xmlns:a16="http://schemas.microsoft.com/office/drawing/2014/main" id="{B3B4D8D2-BD01-E490-9621-C5A16161A6C2}"/>
              </a:ext>
            </a:extLst>
          </p:cNvPr>
          <p:cNvPicPr>
            <a:picLocks noChangeAspect="1"/>
          </p:cNvPicPr>
          <p:nvPr/>
        </p:nvPicPr>
        <p:blipFill>
          <a:blip r:embed="rId2"/>
          <a:stretch>
            <a:fillRect/>
          </a:stretch>
        </p:blipFill>
        <p:spPr>
          <a:xfrm>
            <a:off x="1927924" y="1545216"/>
            <a:ext cx="8336152" cy="476899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066570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A41-97F8-F8D7-39EB-FB04228B0B55}"/>
              </a:ext>
            </a:extLst>
          </p:cNvPr>
          <p:cNvSpPr>
            <a:spLocks noGrp="1"/>
          </p:cNvSpPr>
          <p:nvPr>
            <p:ph type="title"/>
          </p:nvPr>
        </p:nvSpPr>
        <p:spPr/>
        <p:txBody>
          <a:bodyPr/>
          <a:lstStyle/>
          <a:p>
            <a:r>
              <a:rPr lang="en-GB" b="1" dirty="0">
                <a:solidFill>
                  <a:srgbClr val="C00000"/>
                </a:solidFill>
              </a:rPr>
              <a:t>Session Aims</a:t>
            </a:r>
          </a:p>
        </p:txBody>
      </p:sp>
      <p:sp>
        <p:nvSpPr>
          <p:cNvPr id="3" name="Content Placeholder 2">
            <a:extLst>
              <a:ext uri="{FF2B5EF4-FFF2-40B4-BE49-F238E27FC236}">
                <a16:creationId xmlns:a16="http://schemas.microsoft.com/office/drawing/2014/main" id="{55C73350-781F-81E5-32E0-8380571DE5AA}"/>
              </a:ext>
            </a:extLst>
          </p:cNvPr>
          <p:cNvSpPr>
            <a:spLocks noGrp="1"/>
          </p:cNvSpPr>
          <p:nvPr>
            <p:ph idx="1"/>
          </p:nvPr>
        </p:nvSpPr>
        <p:spPr>
          <a:xfrm>
            <a:off x="838200" y="1831036"/>
            <a:ext cx="10065327" cy="4241873"/>
          </a:xfrm>
        </p:spPr>
        <p:txBody>
          <a:bodyPr/>
          <a:lstStyle/>
          <a:p>
            <a:pPr>
              <a:buNone/>
            </a:pPr>
            <a:r>
              <a:rPr lang="en-GB" dirty="0">
                <a:effectLst/>
              </a:rPr>
              <a:t>By the end of this session, learners will be able to:</a:t>
            </a:r>
          </a:p>
          <a:p>
            <a:pPr marL="342900" lvl="0" indent="-342900">
              <a:buFont typeface="Arial" panose="020B0604020202020204" pitchFamily="34" charset="0"/>
              <a:buChar char="•"/>
            </a:pPr>
            <a:r>
              <a:rPr lang="en-GB" dirty="0"/>
              <a:t>Understand what an online review is and why people write them</a:t>
            </a:r>
          </a:p>
          <a:p>
            <a:pPr marL="342900" lvl="0" indent="-342900">
              <a:buFont typeface="Arial" panose="020B0604020202020204" pitchFamily="34" charset="0"/>
              <a:buChar char="•"/>
            </a:pPr>
            <a:r>
              <a:rPr lang="en-GB" dirty="0"/>
              <a:t>Write a clear and suitable title for a review</a:t>
            </a:r>
          </a:p>
          <a:p>
            <a:pPr marL="342900" lvl="0" indent="-342900">
              <a:buFont typeface="Arial" panose="020B0604020202020204" pitchFamily="34" charset="0"/>
              <a:buChar char="•"/>
            </a:pPr>
            <a:r>
              <a:rPr lang="en-GB" dirty="0"/>
              <a:t>Follow the correct layout for an Entry 3 online review</a:t>
            </a:r>
          </a:p>
          <a:p>
            <a:pPr marL="342900" lvl="0" indent="-342900">
              <a:buFont typeface="Arial" panose="020B0604020202020204" pitchFamily="34" charset="0"/>
              <a:buChar char="•"/>
            </a:pPr>
            <a:r>
              <a:rPr lang="en-GB" dirty="0"/>
              <a:t>Include what it was about, who was in it, likes and dislikes with reasons</a:t>
            </a:r>
          </a:p>
          <a:p>
            <a:pPr marL="342900" lvl="0" indent="-342900">
              <a:buFont typeface="Arial" panose="020B0604020202020204" pitchFamily="34" charset="0"/>
              <a:buChar char="•"/>
            </a:pPr>
            <a:r>
              <a:rPr lang="en-GB" dirty="0"/>
              <a:t>Write at least 8 sentences, including at least 3 compound sentences</a:t>
            </a:r>
          </a:p>
          <a:p>
            <a:pPr marL="342900" lvl="0" indent="-342900">
              <a:buFont typeface="Arial" panose="020B0604020202020204" pitchFamily="34" charset="0"/>
              <a:buChar char="•"/>
            </a:pPr>
            <a:r>
              <a:rPr lang="en-GB" dirty="0"/>
              <a:t>Use at least 2 paragraphs</a:t>
            </a:r>
          </a:p>
        </p:txBody>
      </p:sp>
    </p:spTree>
    <p:extLst>
      <p:ext uri="{BB962C8B-B14F-4D97-AF65-F5344CB8AC3E}">
        <p14:creationId xmlns:p14="http://schemas.microsoft.com/office/powerpoint/2010/main" val="1726396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3D012-9A0B-91EA-4EDD-18B82C4A8935}"/>
              </a:ext>
            </a:extLst>
          </p:cNvPr>
          <p:cNvSpPr>
            <a:spLocks noGrp="1"/>
          </p:cNvSpPr>
          <p:nvPr>
            <p:ph type="title"/>
          </p:nvPr>
        </p:nvSpPr>
        <p:spPr>
          <a:xfrm>
            <a:off x="838200" y="681038"/>
            <a:ext cx="10955482" cy="905597"/>
          </a:xfrm>
        </p:spPr>
        <p:txBody>
          <a:bodyPr/>
          <a:lstStyle/>
          <a:p>
            <a:r>
              <a:rPr lang="en-GB" dirty="0">
                <a:solidFill>
                  <a:srgbClr val="C00000"/>
                </a:solidFill>
              </a:rPr>
              <a:t>Warm-Up: “Last Thing I Watched or Played”</a:t>
            </a:r>
            <a:br>
              <a:rPr lang="en-GB" dirty="0"/>
            </a:br>
            <a:endParaRPr lang="en-GB" dirty="0"/>
          </a:p>
        </p:txBody>
      </p:sp>
      <p:sp>
        <p:nvSpPr>
          <p:cNvPr id="3" name="Content Placeholder 2">
            <a:extLst>
              <a:ext uri="{FF2B5EF4-FFF2-40B4-BE49-F238E27FC236}">
                <a16:creationId xmlns:a16="http://schemas.microsoft.com/office/drawing/2014/main" id="{9A95CD7A-48C2-A9A2-5298-8DEE07F6A426}"/>
              </a:ext>
            </a:extLst>
          </p:cNvPr>
          <p:cNvSpPr>
            <a:spLocks noGrp="1"/>
          </p:cNvSpPr>
          <p:nvPr>
            <p:ph idx="1"/>
          </p:nvPr>
        </p:nvSpPr>
        <p:spPr>
          <a:xfrm>
            <a:off x="838200" y="1953490"/>
            <a:ext cx="10529455" cy="3683145"/>
          </a:xfrm>
        </p:spPr>
        <p:txBody>
          <a:bodyPr/>
          <a:lstStyle/>
          <a:p>
            <a:pPr>
              <a:buNone/>
            </a:pPr>
            <a:r>
              <a:rPr lang="en-GB" dirty="0">
                <a:effectLst/>
              </a:rPr>
              <a:t>Think about the last film, TV programme or video game you watched or played.</a:t>
            </a:r>
          </a:p>
          <a:p>
            <a:pPr>
              <a:buNone/>
            </a:pPr>
            <a:r>
              <a:rPr lang="en-GB" dirty="0">
                <a:effectLst/>
              </a:rPr>
              <a:t>Tell your partner:</a:t>
            </a:r>
          </a:p>
          <a:p>
            <a:pPr marL="342900" lvl="0" indent="-342900">
              <a:buFont typeface="Arial" panose="020B0604020202020204" pitchFamily="34" charset="0"/>
              <a:buChar char="•"/>
            </a:pPr>
            <a:r>
              <a:rPr lang="en-GB" dirty="0"/>
              <a:t>What was it called?</a:t>
            </a:r>
          </a:p>
          <a:p>
            <a:pPr marL="342900" lvl="0" indent="-342900">
              <a:buFont typeface="Arial" panose="020B0604020202020204" pitchFamily="34" charset="0"/>
              <a:buChar char="•"/>
            </a:pPr>
            <a:r>
              <a:rPr lang="en-GB" dirty="0"/>
              <a:t>Did you like it? Why or why not?</a:t>
            </a:r>
          </a:p>
          <a:p>
            <a:pPr marL="342900" lvl="0" indent="-342900">
              <a:buFont typeface="Arial" panose="020B0604020202020204" pitchFamily="34" charset="0"/>
              <a:buChar char="•"/>
            </a:pPr>
            <a:r>
              <a:rPr lang="en-GB" dirty="0"/>
              <a:t>Would you recommend it to a friend?</a:t>
            </a:r>
          </a:p>
          <a:p>
            <a:pPr>
              <a:buNone/>
            </a:pPr>
            <a:r>
              <a:rPr lang="en-GB" dirty="0">
                <a:effectLst/>
              </a:rPr>
              <a:t>Be ready to share one interesting point with the class.</a:t>
            </a:r>
          </a:p>
          <a:p>
            <a:endParaRPr lang="en-GB" dirty="0"/>
          </a:p>
        </p:txBody>
      </p:sp>
    </p:spTree>
    <p:extLst>
      <p:ext uri="{BB962C8B-B14F-4D97-AF65-F5344CB8AC3E}">
        <p14:creationId xmlns:p14="http://schemas.microsoft.com/office/powerpoint/2010/main" val="2981859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755BF-4DF4-D49D-D67C-FA363A45FD4E}"/>
              </a:ext>
            </a:extLst>
          </p:cNvPr>
          <p:cNvSpPr>
            <a:spLocks noGrp="1"/>
          </p:cNvSpPr>
          <p:nvPr>
            <p:ph type="title"/>
          </p:nvPr>
        </p:nvSpPr>
        <p:spPr/>
        <p:txBody>
          <a:bodyPr/>
          <a:lstStyle/>
          <a:p>
            <a:r>
              <a:rPr lang="en-GB" b="1" dirty="0">
                <a:solidFill>
                  <a:srgbClr val="C00000"/>
                </a:solidFill>
              </a:rPr>
              <a:t>Simple Definition</a:t>
            </a:r>
            <a:br>
              <a:rPr lang="en-GB" b="1" dirty="0">
                <a:solidFill>
                  <a:srgbClr val="C00000"/>
                </a:solidFill>
              </a:rPr>
            </a:br>
            <a:endParaRPr lang="en-GB" dirty="0">
              <a:solidFill>
                <a:srgbClr val="C00000"/>
              </a:solidFill>
            </a:endParaRPr>
          </a:p>
        </p:txBody>
      </p:sp>
      <p:sp>
        <p:nvSpPr>
          <p:cNvPr id="3" name="Content Placeholder 2">
            <a:extLst>
              <a:ext uri="{FF2B5EF4-FFF2-40B4-BE49-F238E27FC236}">
                <a16:creationId xmlns:a16="http://schemas.microsoft.com/office/drawing/2014/main" id="{4969E7BE-00D7-6F48-20C1-B2B685371EF4}"/>
              </a:ext>
            </a:extLst>
          </p:cNvPr>
          <p:cNvSpPr>
            <a:spLocks noGrp="1"/>
          </p:cNvSpPr>
          <p:nvPr>
            <p:ph idx="1"/>
          </p:nvPr>
        </p:nvSpPr>
        <p:spPr/>
        <p:txBody>
          <a:bodyPr/>
          <a:lstStyle/>
          <a:p>
            <a:pPr>
              <a:buNone/>
            </a:pPr>
            <a:r>
              <a:rPr lang="en-GB" sz="3600" dirty="0">
                <a:effectLst/>
              </a:rPr>
              <a:t>An </a:t>
            </a:r>
            <a:r>
              <a:rPr lang="en-GB" sz="3600" b="1" dirty="0">
                <a:effectLst/>
              </a:rPr>
              <a:t>online review</a:t>
            </a:r>
            <a:r>
              <a:rPr lang="en-GB" sz="3600" dirty="0">
                <a:effectLst/>
              </a:rPr>
              <a:t> is a short piece of writing where you give your honest opinion about a film, video game, restaurant, phone or product. It helps other people decide if they want to watch, play or buy it.</a:t>
            </a:r>
          </a:p>
          <a:p>
            <a:endParaRPr lang="en-GB" dirty="0"/>
          </a:p>
        </p:txBody>
      </p:sp>
    </p:spTree>
    <p:extLst>
      <p:ext uri="{BB962C8B-B14F-4D97-AF65-F5344CB8AC3E}">
        <p14:creationId xmlns:p14="http://schemas.microsoft.com/office/powerpoint/2010/main" val="2502412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DC67A-F4D8-E65F-EC0F-D0D7D9442CC2}"/>
              </a:ext>
            </a:extLst>
          </p:cNvPr>
          <p:cNvSpPr>
            <a:spLocks noGrp="1"/>
          </p:cNvSpPr>
          <p:nvPr>
            <p:ph type="title"/>
          </p:nvPr>
        </p:nvSpPr>
        <p:spPr/>
        <p:txBody>
          <a:bodyPr/>
          <a:lstStyle/>
          <a:p>
            <a:r>
              <a:rPr lang="en-GB" b="1" dirty="0">
                <a:solidFill>
                  <a:srgbClr val="C00000"/>
                </a:solidFill>
              </a:rPr>
              <a:t>Purpose (Why it matters)</a:t>
            </a:r>
            <a:br>
              <a:rPr lang="en-GB" b="1" dirty="0">
                <a:solidFill>
                  <a:srgbClr val="C00000"/>
                </a:solidFill>
              </a:rPr>
            </a:br>
            <a:endParaRPr lang="en-GB" dirty="0">
              <a:solidFill>
                <a:srgbClr val="C00000"/>
              </a:solidFill>
            </a:endParaRPr>
          </a:p>
        </p:txBody>
      </p:sp>
      <p:sp>
        <p:nvSpPr>
          <p:cNvPr id="3" name="Content Placeholder 2">
            <a:extLst>
              <a:ext uri="{FF2B5EF4-FFF2-40B4-BE49-F238E27FC236}">
                <a16:creationId xmlns:a16="http://schemas.microsoft.com/office/drawing/2014/main" id="{A267F3FC-9CB9-E51C-466F-1A50389E7435}"/>
              </a:ext>
            </a:extLst>
          </p:cNvPr>
          <p:cNvSpPr>
            <a:spLocks noGrp="1"/>
          </p:cNvSpPr>
          <p:nvPr>
            <p:ph idx="1"/>
          </p:nvPr>
        </p:nvSpPr>
        <p:spPr/>
        <p:txBody>
          <a:bodyPr/>
          <a:lstStyle/>
          <a:p>
            <a:pPr>
              <a:buNone/>
            </a:pPr>
            <a:r>
              <a:rPr lang="en-GB" sz="3600" dirty="0">
                <a:effectLst/>
              </a:rPr>
              <a:t>In the Pearson Entry 3 exam you may be asked to write a review. A good review is clear, balanced and friendly. It tells the reader both the good points and the bad points.</a:t>
            </a:r>
          </a:p>
          <a:p>
            <a:endParaRPr lang="en-GB" dirty="0"/>
          </a:p>
        </p:txBody>
      </p:sp>
    </p:spTree>
    <p:extLst>
      <p:ext uri="{BB962C8B-B14F-4D97-AF65-F5344CB8AC3E}">
        <p14:creationId xmlns:p14="http://schemas.microsoft.com/office/powerpoint/2010/main" val="3349499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8EE5-0972-E72E-F2B5-6590DF4A46D3}"/>
              </a:ext>
            </a:extLst>
          </p:cNvPr>
          <p:cNvSpPr>
            <a:spLocks noGrp="1"/>
          </p:cNvSpPr>
          <p:nvPr>
            <p:ph type="title"/>
          </p:nvPr>
        </p:nvSpPr>
        <p:spPr>
          <a:xfrm>
            <a:off x="838200" y="587664"/>
            <a:ext cx="8933873" cy="1261918"/>
          </a:xfrm>
        </p:spPr>
        <p:txBody>
          <a:bodyPr/>
          <a:lstStyle/>
          <a:p>
            <a:r>
              <a:rPr lang="en-GB" b="1" dirty="0">
                <a:solidFill>
                  <a:srgbClr val="C00000"/>
                </a:solidFill>
              </a:rPr>
              <a:t>Layout of an Online Review</a:t>
            </a:r>
            <a:br>
              <a:rPr lang="en-GB" b="1" dirty="0"/>
            </a:br>
            <a:r>
              <a:rPr lang="en-GB" sz="3200" i="1" dirty="0"/>
              <a:t>(According to the Pearson template)</a:t>
            </a:r>
            <a:br>
              <a:rPr lang="en-GB" dirty="0"/>
            </a:br>
            <a:endParaRPr lang="en-GB" dirty="0"/>
          </a:p>
        </p:txBody>
      </p:sp>
      <p:sp>
        <p:nvSpPr>
          <p:cNvPr id="3" name="Content Placeholder 2">
            <a:extLst>
              <a:ext uri="{FF2B5EF4-FFF2-40B4-BE49-F238E27FC236}">
                <a16:creationId xmlns:a16="http://schemas.microsoft.com/office/drawing/2014/main" id="{CA39E8A7-10DC-B3C7-3F7A-9B72923F2573}"/>
              </a:ext>
            </a:extLst>
          </p:cNvPr>
          <p:cNvSpPr>
            <a:spLocks noGrp="1"/>
          </p:cNvSpPr>
          <p:nvPr>
            <p:ph idx="1"/>
          </p:nvPr>
        </p:nvSpPr>
        <p:spPr>
          <a:xfrm>
            <a:off x="736600" y="2005445"/>
            <a:ext cx="9035473" cy="4384964"/>
          </a:xfrm>
        </p:spPr>
        <p:txBody>
          <a:bodyPr/>
          <a:lstStyle/>
          <a:p>
            <a:pPr>
              <a:buNone/>
            </a:pPr>
            <a:r>
              <a:rPr lang="en-GB" b="1" dirty="0">
                <a:solidFill>
                  <a:srgbClr val="C00000"/>
                </a:solidFill>
                <a:effectLst/>
              </a:rPr>
              <a:t>1. Title</a:t>
            </a:r>
            <a:endParaRPr lang="en-GB" dirty="0">
              <a:solidFill>
                <a:srgbClr val="C00000"/>
              </a:solidFill>
              <a:effectLst/>
            </a:endParaRPr>
          </a:p>
          <a:p>
            <a:pPr marL="342900" lvl="0" indent="-342900">
              <a:buFont typeface="Arial" panose="020B0604020202020204" pitchFamily="34" charset="0"/>
              <a:buChar char="•"/>
            </a:pPr>
            <a:r>
              <a:rPr lang="en-GB" dirty="0"/>
              <a:t>Short and clear (4–8 words)</a:t>
            </a:r>
          </a:p>
          <a:p>
            <a:pPr marL="342900" lvl="0" indent="-342900">
              <a:buFont typeface="Arial" panose="020B0604020202020204" pitchFamily="34" charset="0"/>
              <a:buChar char="•"/>
            </a:pPr>
            <a:r>
              <a:rPr lang="en-GB" dirty="0"/>
              <a:t>Include the word </a:t>
            </a:r>
            <a:r>
              <a:rPr lang="en-GB" b="1" dirty="0"/>
              <a:t>“Review”</a:t>
            </a:r>
            <a:endParaRPr lang="en-GB" dirty="0"/>
          </a:p>
          <a:p>
            <a:pPr marL="342900" lvl="0" indent="-342900">
              <a:buFont typeface="Arial" panose="020B0604020202020204" pitchFamily="34" charset="0"/>
              <a:buChar char="•"/>
            </a:pPr>
            <a:r>
              <a:rPr lang="en-GB" dirty="0"/>
              <a:t>Tell the reader exactly what you are reviewing</a:t>
            </a:r>
          </a:p>
          <a:p>
            <a:pPr>
              <a:buNone/>
            </a:pPr>
            <a:r>
              <a:rPr lang="en-GB" b="1" dirty="0">
                <a:effectLst/>
              </a:rPr>
              <a:t>Good examples:</a:t>
            </a:r>
            <a:endParaRPr lang="en-GB" dirty="0">
              <a:effectLst/>
            </a:endParaRPr>
          </a:p>
          <a:p>
            <a:pPr marL="342900" lvl="0" indent="-342900">
              <a:buFont typeface="Arial" panose="020B0604020202020204" pitchFamily="34" charset="0"/>
              <a:buChar char="•"/>
            </a:pPr>
            <a:r>
              <a:rPr lang="en-GB" dirty="0"/>
              <a:t>Review of The Lion King</a:t>
            </a:r>
          </a:p>
          <a:p>
            <a:pPr marL="342900" lvl="0" indent="-342900">
              <a:buFont typeface="Arial" panose="020B0604020202020204" pitchFamily="34" charset="0"/>
              <a:buChar char="•"/>
            </a:pPr>
            <a:r>
              <a:rPr lang="en-GB" dirty="0"/>
              <a:t>Review of FIFA 25</a:t>
            </a:r>
          </a:p>
          <a:p>
            <a:pPr marL="342900" lvl="0" indent="-342900">
              <a:buFont typeface="Arial" panose="020B0604020202020204" pitchFamily="34" charset="0"/>
              <a:buChar char="•"/>
            </a:pPr>
            <a:r>
              <a:rPr lang="en-GB" dirty="0"/>
              <a:t>Samsung Galaxy Phone Review</a:t>
            </a:r>
          </a:p>
          <a:p>
            <a:endParaRPr lang="en-GB" dirty="0"/>
          </a:p>
        </p:txBody>
      </p:sp>
    </p:spTree>
    <p:extLst>
      <p:ext uri="{BB962C8B-B14F-4D97-AF65-F5344CB8AC3E}">
        <p14:creationId xmlns:p14="http://schemas.microsoft.com/office/powerpoint/2010/main" val="2971614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8A1D5-4F40-4E99-C910-7E7933D349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DD1147-3C09-255F-217C-D54ABE96F3E1}"/>
              </a:ext>
            </a:extLst>
          </p:cNvPr>
          <p:cNvSpPr>
            <a:spLocks noGrp="1"/>
          </p:cNvSpPr>
          <p:nvPr>
            <p:ph type="title"/>
          </p:nvPr>
        </p:nvSpPr>
        <p:spPr>
          <a:xfrm>
            <a:off x="838200" y="587664"/>
            <a:ext cx="8933873" cy="1261918"/>
          </a:xfrm>
        </p:spPr>
        <p:txBody>
          <a:bodyPr/>
          <a:lstStyle/>
          <a:p>
            <a:r>
              <a:rPr lang="en-GB" b="1" dirty="0">
                <a:solidFill>
                  <a:srgbClr val="C00000"/>
                </a:solidFill>
              </a:rPr>
              <a:t>Layout of an Online Review</a:t>
            </a:r>
            <a:br>
              <a:rPr lang="en-GB" b="1" dirty="0"/>
            </a:br>
            <a:r>
              <a:rPr lang="en-GB" sz="3200" i="1" dirty="0"/>
              <a:t>(According to the Pearson template)</a:t>
            </a:r>
            <a:br>
              <a:rPr lang="en-GB" dirty="0"/>
            </a:br>
            <a:endParaRPr lang="en-GB" dirty="0"/>
          </a:p>
        </p:txBody>
      </p:sp>
      <p:sp>
        <p:nvSpPr>
          <p:cNvPr id="3" name="Content Placeholder 2">
            <a:extLst>
              <a:ext uri="{FF2B5EF4-FFF2-40B4-BE49-F238E27FC236}">
                <a16:creationId xmlns:a16="http://schemas.microsoft.com/office/drawing/2014/main" id="{8D01BF27-E659-858C-03FE-67F34F478E4A}"/>
              </a:ext>
            </a:extLst>
          </p:cNvPr>
          <p:cNvSpPr>
            <a:spLocks noGrp="1"/>
          </p:cNvSpPr>
          <p:nvPr>
            <p:ph idx="1"/>
          </p:nvPr>
        </p:nvSpPr>
        <p:spPr>
          <a:xfrm>
            <a:off x="736600" y="2379518"/>
            <a:ext cx="9035473" cy="3532910"/>
          </a:xfrm>
        </p:spPr>
        <p:txBody>
          <a:bodyPr/>
          <a:lstStyle/>
          <a:p>
            <a:pPr>
              <a:buNone/>
            </a:pPr>
            <a:r>
              <a:rPr lang="en-GB" sz="3200" b="1" dirty="0">
                <a:solidFill>
                  <a:srgbClr val="C00000"/>
                </a:solidFill>
                <a:effectLst/>
              </a:rPr>
              <a:t>2. Paragraph 1 – Introduction (The Facts)</a:t>
            </a:r>
            <a:endParaRPr lang="en-GB" sz="3200" dirty="0">
              <a:solidFill>
                <a:srgbClr val="C00000"/>
              </a:solidFill>
              <a:effectLst/>
            </a:endParaRPr>
          </a:p>
          <a:p>
            <a:pPr marL="342900" lvl="0" indent="-342900">
              <a:buFont typeface="Arial" panose="020B0604020202020204" pitchFamily="34" charset="0"/>
              <a:buChar char="•"/>
            </a:pPr>
            <a:r>
              <a:rPr lang="en-GB" sz="3200" dirty="0"/>
              <a:t>What was the film / game called?</a:t>
            </a:r>
          </a:p>
          <a:p>
            <a:pPr marL="342900" lvl="0" indent="-342900">
              <a:buFont typeface="Arial" panose="020B0604020202020204" pitchFamily="34" charset="0"/>
              <a:buChar char="•"/>
            </a:pPr>
            <a:r>
              <a:rPr lang="en-GB" sz="3200" dirty="0"/>
              <a:t>What was it about?</a:t>
            </a:r>
          </a:p>
          <a:p>
            <a:pPr marL="342900" lvl="0" indent="-342900">
              <a:buFont typeface="Arial" panose="020B0604020202020204" pitchFamily="34" charset="0"/>
              <a:buChar char="•"/>
            </a:pPr>
            <a:r>
              <a:rPr lang="en-GB" sz="3200" dirty="0"/>
              <a:t>Who was in it? (actors or main characters)</a:t>
            </a:r>
          </a:p>
          <a:p>
            <a:endParaRPr lang="en-GB" dirty="0"/>
          </a:p>
        </p:txBody>
      </p:sp>
    </p:spTree>
    <p:extLst>
      <p:ext uri="{BB962C8B-B14F-4D97-AF65-F5344CB8AC3E}">
        <p14:creationId xmlns:p14="http://schemas.microsoft.com/office/powerpoint/2010/main" val="778176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733A2-C1C3-2572-C42B-BF77E95A8C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E754DF-775B-A21C-F165-01B8EDDDFFA3}"/>
              </a:ext>
            </a:extLst>
          </p:cNvPr>
          <p:cNvSpPr>
            <a:spLocks noGrp="1"/>
          </p:cNvSpPr>
          <p:nvPr>
            <p:ph type="title"/>
          </p:nvPr>
        </p:nvSpPr>
        <p:spPr>
          <a:xfrm>
            <a:off x="838200" y="587664"/>
            <a:ext cx="8933873" cy="1261918"/>
          </a:xfrm>
        </p:spPr>
        <p:txBody>
          <a:bodyPr/>
          <a:lstStyle/>
          <a:p>
            <a:r>
              <a:rPr lang="en-GB" b="1" dirty="0">
                <a:solidFill>
                  <a:srgbClr val="C00000"/>
                </a:solidFill>
              </a:rPr>
              <a:t>Layout of an Online Review</a:t>
            </a:r>
            <a:br>
              <a:rPr lang="en-GB" b="1" dirty="0"/>
            </a:br>
            <a:r>
              <a:rPr lang="en-GB" sz="3200" i="1" dirty="0"/>
              <a:t>(According to the Pearson template)</a:t>
            </a:r>
            <a:br>
              <a:rPr lang="en-GB" dirty="0"/>
            </a:br>
            <a:endParaRPr lang="en-GB" dirty="0"/>
          </a:p>
        </p:txBody>
      </p:sp>
      <p:sp>
        <p:nvSpPr>
          <p:cNvPr id="3" name="Content Placeholder 2">
            <a:extLst>
              <a:ext uri="{FF2B5EF4-FFF2-40B4-BE49-F238E27FC236}">
                <a16:creationId xmlns:a16="http://schemas.microsoft.com/office/drawing/2014/main" id="{0EEFC9A8-EB55-898C-36AE-41CB5B729DC7}"/>
              </a:ext>
            </a:extLst>
          </p:cNvPr>
          <p:cNvSpPr>
            <a:spLocks noGrp="1"/>
          </p:cNvSpPr>
          <p:nvPr>
            <p:ph idx="1"/>
          </p:nvPr>
        </p:nvSpPr>
        <p:spPr>
          <a:xfrm>
            <a:off x="736600" y="2005445"/>
            <a:ext cx="9035473" cy="4384964"/>
          </a:xfrm>
        </p:spPr>
        <p:txBody>
          <a:bodyPr/>
          <a:lstStyle/>
          <a:p>
            <a:pPr>
              <a:buNone/>
            </a:pPr>
            <a:r>
              <a:rPr lang="en-GB" sz="3200" b="1" dirty="0">
                <a:solidFill>
                  <a:srgbClr val="C00000"/>
                </a:solidFill>
                <a:effectLst/>
              </a:rPr>
              <a:t>3. Paragraph 2 – Your Opinions</a:t>
            </a:r>
            <a:endParaRPr lang="en-GB" sz="3200" dirty="0">
              <a:solidFill>
                <a:srgbClr val="C00000"/>
              </a:solidFill>
              <a:effectLst/>
            </a:endParaRPr>
          </a:p>
          <a:p>
            <a:pPr marL="342900" lvl="0" indent="-342900">
              <a:buFont typeface="Arial" panose="020B0604020202020204" pitchFamily="34" charset="0"/>
              <a:buChar char="•"/>
            </a:pPr>
            <a:r>
              <a:rPr lang="en-GB" sz="3200" dirty="0"/>
              <a:t>What did you like about it </a:t>
            </a:r>
            <a:r>
              <a:rPr lang="en-GB" sz="3200" b="1" dirty="0"/>
              <a:t>and why</a:t>
            </a:r>
            <a:r>
              <a:rPr lang="en-GB" sz="3200" dirty="0"/>
              <a:t>?</a:t>
            </a:r>
          </a:p>
          <a:p>
            <a:pPr marL="342900" lvl="0" indent="-342900">
              <a:buFont typeface="Arial" panose="020B0604020202020204" pitchFamily="34" charset="0"/>
              <a:buChar char="•"/>
            </a:pPr>
            <a:r>
              <a:rPr lang="en-GB" sz="3200" dirty="0"/>
              <a:t>What did you dislike about it </a:t>
            </a:r>
            <a:r>
              <a:rPr lang="en-GB" sz="3200" b="1" dirty="0"/>
              <a:t>and why</a:t>
            </a:r>
            <a:r>
              <a:rPr lang="en-GB" sz="3200" dirty="0"/>
              <a:t>? (Use </a:t>
            </a:r>
            <a:r>
              <a:rPr lang="en-GB" sz="3200" b="1" dirty="0"/>
              <a:t>However</a:t>
            </a:r>
            <a:r>
              <a:rPr lang="en-GB" sz="3200" dirty="0"/>
              <a:t> to move from positive to negative)</a:t>
            </a:r>
          </a:p>
          <a:p>
            <a:endParaRPr lang="en-GB" dirty="0"/>
          </a:p>
        </p:txBody>
      </p:sp>
    </p:spTree>
    <p:extLst>
      <p:ext uri="{BB962C8B-B14F-4D97-AF65-F5344CB8AC3E}">
        <p14:creationId xmlns:p14="http://schemas.microsoft.com/office/powerpoint/2010/main" val="13417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ADE35-866B-83AF-9AA1-D7508E7510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4CE52D-E315-7948-1DB6-EFDE76005E14}"/>
              </a:ext>
            </a:extLst>
          </p:cNvPr>
          <p:cNvSpPr>
            <a:spLocks noGrp="1"/>
          </p:cNvSpPr>
          <p:nvPr>
            <p:ph type="title"/>
          </p:nvPr>
        </p:nvSpPr>
        <p:spPr>
          <a:xfrm>
            <a:off x="838200" y="587664"/>
            <a:ext cx="8933873" cy="1261918"/>
          </a:xfrm>
        </p:spPr>
        <p:txBody>
          <a:bodyPr/>
          <a:lstStyle/>
          <a:p>
            <a:r>
              <a:rPr lang="en-GB" b="1" dirty="0">
                <a:solidFill>
                  <a:srgbClr val="C00000"/>
                </a:solidFill>
              </a:rPr>
              <a:t>Layout of an Online Review</a:t>
            </a:r>
            <a:br>
              <a:rPr lang="en-GB" b="1" dirty="0"/>
            </a:br>
            <a:r>
              <a:rPr lang="en-GB" sz="3200" i="1" dirty="0"/>
              <a:t>(According to the Pearson template)</a:t>
            </a:r>
            <a:br>
              <a:rPr lang="en-GB" dirty="0"/>
            </a:br>
            <a:endParaRPr lang="en-GB" dirty="0"/>
          </a:p>
        </p:txBody>
      </p:sp>
      <p:sp>
        <p:nvSpPr>
          <p:cNvPr id="3" name="Content Placeholder 2">
            <a:extLst>
              <a:ext uri="{FF2B5EF4-FFF2-40B4-BE49-F238E27FC236}">
                <a16:creationId xmlns:a16="http://schemas.microsoft.com/office/drawing/2014/main" id="{58BA66F1-ADEA-3DC7-7135-2DDB338A7F13}"/>
              </a:ext>
            </a:extLst>
          </p:cNvPr>
          <p:cNvSpPr>
            <a:spLocks noGrp="1"/>
          </p:cNvSpPr>
          <p:nvPr>
            <p:ph idx="1"/>
          </p:nvPr>
        </p:nvSpPr>
        <p:spPr>
          <a:xfrm>
            <a:off x="736600" y="2005445"/>
            <a:ext cx="9035473" cy="4384964"/>
          </a:xfrm>
        </p:spPr>
        <p:txBody>
          <a:bodyPr/>
          <a:lstStyle/>
          <a:p>
            <a:pPr>
              <a:buNone/>
            </a:pPr>
            <a:r>
              <a:rPr lang="en-GB" sz="3200" b="1" dirty="0">
                <a:solidFill>
                  <a:srgbClr val="C00000"/>
                </a:solidFill>
                <a:effectLst/>
              </a:rPr>
              <a:t>4. Conclusion</a:t>
            </a:r>
            <a:endParaRPr lang="en-GB" sz="3200" dirty="0">
              <a:solidFill>
                <a:srgbClr val="C00000"/>
              </a:solidFill>
              <a:effectLst/>
            </a:endParaRPr>
          </a:p>
          <a:p>
            <a:pPr marL="342900" lvl="0" indent="-342900">
              <a:buFont typeface="Arial" panose="020B0604020202020204" pitchFamily="34" charset="0"/>
              <a:buChar char="•"/>
            </a:pPr>
            <a:r>
              <a:rPr lang="en-GB" sz="3200" dirty="0"/>
              <a:t>Would you recommend it?</a:t>
            </a:r>
          </a:p>
          <a:p>
            <a:pPr marL="342900" lvl="0" indent="-342900">
              <a:buFont typeface="Arial" panose="020B0604020202020204" pitchFamily="34" charset="0"/>
              <a:buChar char="•"/>
            </a:pPr>
            <a:r>
              <a:rPr lang="en-GB" sz="3200" dirty="0"/>
              <a:t>Who would enjoy it?</a:t>
            </a:r>
          </a:p>
          <a:p>
            <a:endParaRPr lang="en-GB" dirty="0"/>
          </a:p>
        </p:txBody>
      </p:sp>
    </p:spTree>
    <p:extLst>
      <p:ext uri="{BB962C8B-B14F-4D97-AF65-F5344CB8AC3E}">
        <p14:creationId xmlns:p14="http://schemas.microsoft.com/office/powerpoint/2010/main" val="18068436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2">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395</TotalTime>
  <Words>648</Words>
  <Application>Microsoft Office PowerPoint</Application>
  <PresentationFormat>Widescreen</PresentationFormat>
  <Paragraphs>54</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Times New Roman</vt:lpstr>
      <vt:lpstr>Office Theme</vt:lpstr>
      <vt:lpstr>Functional Skills English Entry 3</vt:lpstr>
      <vt:lpstr>Session Aims</vt:lpstr>
      <vt:lpstr>Warm-Up: “Last Thing I Watched or Played” </vt:lpstr>
      <vt:lpstr>Simple Definition </vt:lpstr>
      <vt:lpstr>Purpose (Why it matters) </vt:lpstr>
      <vt:lpstr>Layout of an Online Review (According to the Pearson template) </vt:lpstr>
      <vt:lpstr>Layout of an Online Review (According to the Pearson template) </vt:lpstr>
      <vt:lpstr>Layout of an Online Review (According to the Pearson template) </vt:lpstr>
      <vt:lpstr>Layout of an Online Review (According to the Pearson template) </vt:lpstr>
      <vt:lpstr>Exam Rules </vt:lpstr>
      <vt:lpstr>EXAM QUESTION AND SAMPLE ANSWER</vt:lpstr>
      <vt:lpstr>Sample Answer: Review of The Lion King </vt:lpstr>
      <vt:lpstr>HOMEWORK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Shama Qurashi</dc:creator>
  <cp:lastModifiedBy>Shama Qurashi</cp:lastModifiedBy>
  <cp:revision>17</cp:revision>
  <dcterms:created xsi:type="dcterms:W3CDTF">2025-06-03T17:54:40Z</dcterms:created>
  <dcterms:modified xsi:type="dcterms:W3CDTF">2026-08-09T15:56:07Z</dcterms:modified>
</cp:coreProperties>
</file>