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3" r:id="rId3"/>
    <p:sldId id="1162" r:id="rId4"/>
    <p:sldId id="397" r:id="rId5"/>
    <p:sldId id="1181" r:id="rId6"/>
    <p:sldId id="1176" r:id="rId7"/>
    <p:sldId id="1078" r:id="rId8"/>
    <p:sldId id="1177" r:id="rId9"/>
    <p:sldId id="392" r:id="rId10"/>
    <p:sldId id="1187" r:id="rId11"/>
    <p:sldId id="393" r:id="rId12"/>
    <p:sldId id="1188" r:id="rId13"/>
    <p:sldId id="394" r:id="rId14"/>
    <p:sldId id="1189" r:id="rId15"/>
    <p:sldId id="395" r:id="rId16"/>
    <p:sldId id="1190" r:id="rId17"/>
    <p:sldId id="396" r:id="rId18"/>
    <p:sldId id="1178" r:id="rId19"/>
    <p:sldId id="1179" r:id="rId20"/>
    <p:sldId id="1182" r:id="rId21"/>
    <p:sldId id="1191" r:id="rId22"/>
    <p:sldId id="1180" r:id="rId23"/>
    <p:sldId id="1192" r:id="rId24"/>
    <p:sldId id="1183" r:id="rId25"/>
    <p:sldId id="1193" r:id="rId26"/>
    <p:sldId id="1195" r:id="rId27"/>
    <p:sldId id="424" r:id="rId28"/>
    <p:sldId id="119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4" autoAdjust="0"/>
    <p:restoredTop sz="94660"/>
  </p:normalViewPr>
  <p:slideViewPr>
    <p:cSldViewPr snapToGrid="0">
      <p:cViewPr varScale="1">
        <p:scale>
          <a:sx n="74" d="100"/>
          <a:sy n="74" d="100"/>
        </p:scale>
        <p:origin x="81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2555-DE9B-AEEF-759C-2756ABD6E25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6073D8E-F493-DC81-B589-B60A0C86E1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1D142-6015-ED63-7C15-538C1827028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5" name="Footer Placeholder 4">
            <a:extLst>
              <a:ext uri="{FF2B5EF4-FFF2-40B4-BE49-F238E27FC236}">
                <a16:creationId xmlns:a16="http://schemas.microsoft.com/office/drawing/2014/main" id="{83FEE2CE-4C8F-9DA8-2698-2AA93431C14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B9191B2-CA80-E29F-35EB-F1597201333E}"/>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61469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687E-86C6-018B-B4E3-45E2F2D02911}"/>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016E89-E38E-D0C8-C364-F1F3442BF9C2}"/>
              </a:ext>
            </a:extLst>
          </p:cNvPr>
          <p:cNvSpPr>
            <a:spLocks noGrp="1"/>
          </p:cNvSpPr>
          <p:nvPr>
            <p:ph type="body" orient="vert" idx="1"/>
          </p:nvPr>
        </p:nvSpPr>
        <p:spPr>
          <a:xfrm>
            <a:off x="838200" y="2493817"/>
            <a:ext cx="9035473" cy="368314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DF9A2A-76DE-E3D4-5245-317CD25B477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5" name="Footer Placeholder 4">
            <a:extLst>
              <a:ext uri="{FF2B5EF4-FFF2-40B4-BE49-F238E27FC236}">
                <a16:creationId xmlns:a16="http://schemas.microsoft.com/office/drawing/2014/main" id="{383C6FBF-AA26-B2EA-D50A-9E2FC8C70F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D37A4F2-74D3-AE7C-07DE-DD0842A81F35}"/>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2987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9DD9B-6984-2859-2D2E-B9D481BEE3B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7D3799-F73C-F51D-946A-FC2ACFD0FD6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97758-8DD0-B754-3EB4-5295576193AB}"/>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5" name="Footer Placeholder 4">
            <a:extLst>
              <a:ext uri="{FF2B5EF4-FFF2-40B4-BE49-F238E27FC236}">
                <a16:creationId xmlns:a16="http://schemas.microsoft.com/office/drawing/2014/main" id="{00D7815F-96E3-3E07-0FDA-D54E95082D8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EB836F-8CB6-0B80-0A34-8141C0DF2432}"/>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6691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3F9E-987E-1A77-6787-D36122713FE0}"/>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386417-A300-E5CA-330C-EED731F50A16}"/>
              </a:ext>
            </a:extLst>
          </p:cNvPr>
          <p:cNvSpPr>
            <a:spLocks noGrp="1"/>
          </p:cNvSpPr>
          <p:nvPr>
            <p:ph idx="1"/>
          </p:nvPr>
        </p:nvSpPr>
        <p:spPr>
          <a:xfrm>
            <a:off x="838200" y="2493817"/>
            <a:ext cx="9035473" cy="368314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2D3904-3D2E-E5C7-B414-0F4031D61C76}"/>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5" name="Footer Placeholder 4">
            <a:extLst>
              <a:ext uri="{FF2B5EF4-FFF2-40B4-BE49-F238E27FC236}">
                <a16:creationId xmlns:a16="http://schemas.microsoft.com/office/drawing/2014/main" id="{FF7BF4D4-7A77-53C6-234B-C44A79FBEA3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D541E90-2F47-3ED2-90AF-C21EDBCDCE6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134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4C74-959F-E2D8-6EF0-EAD26F75560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305E7B-9661-695C-AFED-637C0E7994F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FBB76D-C12F-2B65-0E36-E5F09723D8B5}"/>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5" name="Footer Placeholder 4">
            <a:extLst>
              <a:ext uri="{FF2B5EF4-FFF2-40B4-BE49-F238E27FC236}">
                <a16:creationId xmlns:a16="http://schemas.microsoft.com/office/drawing/2014/main" id="{538551CB-25F2-73DC-721E-D191F0C6B8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A41E876-123F-AF57-A844-9440CF7E9678}"/>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48298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B34A-D421-A661-15CE-57F90CCC36C2}"/>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494F31-E0FA-6093-595C-3F7E11328CE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A0D491-BFC9-F100-70D4-9CE33BA8788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F7CB90-4DB7-BDBB-8A7F-FBE92CB4C9FF}"/>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6" name="Footer Placeholder 5">
            <a:extLst>
              <a:ext uri="{FF2B5EF4-FFF2-40B4-BE49-F238E27FC236}">
                <a16:creationId xmlns:a16="http://schemas.microsoft.com/office/drawing/2014/main" id="{C365FFB2-8B55-77DF-4140-C1309A06488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94B5DEC-9939-7A6A-EE63-F714544539A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098478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348AC-D03F-38B3-C063-4EAEB6BF9E1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D902DF-76AC-998E-8516-498F82CA4AB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645B8-4BD0-394D-E608-CE360823A52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41CA34-317F-8D2F-63FB-6D3B6DF5BD5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E9427E-4F3E-DB05-B45A-D52704189E7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E18C63-B2B7-4C36-38DD-3F8BEF88B64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8" name="Footer Placeholder 7">
            <a:extLst>
              <a:ext uri="{FF2B5EF4-FFF2-40B4-BE49-F238E27FC236}">
                <a16:creationId xmlns:a16="http://schemas.microsoft.com/office/drawing/2014/main" id="{58B06B58-FA0E-E1B9-53B1-DE61431795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60F6157E-A8D6-8FC2-0D76-E5C061DE2217}"/>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253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BCE6-05A7-CBCC-4DA2-9FBE11FCFA74}"/>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B3ADFF-B61C-1C0D-0708-AB9767EF1972}"/>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4" name="Footer Placeholder 3">
            <a:extLst>
              <a:ext uri="{FF2B5EF4-FFF2-40B4-BE49-F238E27FC236}">
                <a16:creationId xmlns:a16="http://schemas.microsoft.com/office/drawing/2014/main" id="{330B493D-C55F-3962-DD24-58EC571E0B1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710DDA7-9520-D04D-CC1F-4C4C6439339C}"/>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939244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72212C-D0F3-E6F9-9B61-2637ACFCBC27}"/>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3" name="Footer Placeholder 2">
            <a:extLst>
              <a:ext uri="{FF2B5EF4-FFF2-40B4-BE49-F238E27FC236}">
                <a16:creationId xmlns:a16="http://schemas.microsoft.com/office/drawing/2014/main" id="{3A46CF8A-22B3-6AC1-E3F3-B1F8C861CCE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3030059-D815-1D89-5DCB-2AEACA3584C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48105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01EC-532E-7C70-4AE8-35FE7938B72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853394D-CF62-E631-900F-B8C9544F6AA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A28518-0B9A-92D6-5440-73876E1690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ADFA74-1865-5D9B-0419-26D8AC893BB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6" name="Footer Placeholder 5">
            <a:extLst>
              <a:ext uri="{FF2B5EF4-FFF2-40B4-BE49-F238E27FC236}">
                <a16:creationId xmlns:a16="http://schemas.microsoft.com/office/drawing/2014/main" id="{BBBD8011-1FD6-2B6A-3684-C3AA34A3D0E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2C83997-6E48-CFAE-FDFD-73D80E646DD4}"/>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96925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DCD7-F8AA-EC14-B3D8-14659EC342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F00AB6C-2D3E-4027-9FE1-5C3316B3FB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00B026-3CF9-FA32-FED5-BB2121FF9DF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AC1C9B-01DC-E149-A021-C7DCD23F456C}"/>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06/08/2026</a:t>
            </a:fld>
            <a:endParaRPr lang="en-GB"/>
          </a:p>
        </p:txBody>
      </p:sp>
      <p:sp>
        <p:nvSpPr>
          <p:cNvPr id="6" name="Footer Placeholder 5">
            <a:extLst>
              <a:ext uri="{FF2B5EF4-FFF2-40B4-BE49-F238E27FC236}">
                <a16:creationId xmlns:a16="http://schemas.microsoft.com/office/drawing/2014/main" id="{4265E94F-2AC1-4B09-7F33-3FAD06AFFF4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E690046-233A-405D-5FAC-048A88D3DBC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3449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26CECA-7507-59ED-1F74-7267AE39E54B}"/>
              </a:ext>
            </a:extLst>
          </p:cNvPr>
          <p:cNvSpPr/>
          <p:nvPr userDrawn="1"/>
        </p:nvSpPr>
        <p:spPr>
          <a:xfrm>
            <a:off x="286327" y="230909"/>
            <a:ext cx="11647055" cy="6373091"/>
          </a:xfrm>
          <a:prstGeom prst="rect">
            <a:avLst/>
          </a:prstGeom>
          <a:no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1" name="Picture 10" descr="A logo for a company&#10;&#10;AI-generated content may be incorrect.">
            <a:extLst>
              <a:ext uri="{FF2B5EF4-FFF2-40B4-BE49-F238E27FC236}">
                <a16:creationId xmlns:a16="http://schemas.microsoft.com/office/drawing/2014/main" id="{E870D2A2-447F-D7D3-BE75-B19EF23AB09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48002" y="5122426"/>
            <a:ext cx="1542158" cy="1352265"/>
          </a:xfrm>
          <a:prstGeom prst="rect">
            <a:avLst/>
          </a:prstGeom>
        </p:spPr>
      </p:pic>
    </p:spTree>
    <p:extLst>
      <p:ext uri="{BB962C8B-B14F-4D97-AF65-F5344CB8AC3E}">
        <p14:creationId xmlns:p14="http://schemas.microsoft.com/office/powerpoint/2010/main" val="2876697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baamboozle.com/game/371055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ABD20-2290-CC6F-BF1C-194DDB57AADF}"/>
              </a:ext>
            </a:extLst>
          </p:cNvPr>
          <p:cNvSpPr>
            <a:spLocks noGrp="1"/>
          </p:cNvSpPr>
          <p:nvPr>
            <p:ph type="ctrTitle"/>
          </p:nvPr>
        </p:nvSpPr>
        <p:spPr/>
        <p:txBody>
          <a:bodyPr/>
          <a:lstStyle/>
          <a:p>
            <a:r>
              <a:rPr lang="en-GB" b="1" dirty="0">
                <a:solidFill>
                  <a:srgbClr val="C00000"/>
                </a:solidFill>
              </a:rPr>
              <a:t>Functional Skills English Entry 3</a:t>
            </a:r>
          </a:p>
        </p:txBody>
      </p:sp>
      <p:sp>
        <p:nvSpPr>
          <p:cNvPr id="3" name="Subtitle 2">
            <a:extLst>
              <a:ext uri="{FF2B5EF4-FFF2-40B4-BE49-F238E27FC236}">
                <a16:creationId xmlns:a16="http://schemas.microsoft.com/office/drawing/2014/main" id="{41D51E56-B06F-3998-8F51-B6A9D674D012}"/>
              </a:ext>
            </a:extLst>
          </p:cNvPr>
          <p:cNvSpPr>
            <a:spLocks noGrp="1"/>
          </p:cNvSpPr>
          <p:nvPr>
            <p:ph type="subTitle" idx="1"/>
          </p:nvPr>
        </p:nvSpPr>
        <p:spPr/>
        <p:txBody>
          <a:bodyPr/>
          <a:lstStyle/>
          <a:p>
            <a:r>
              <a:rPr lang="en-GB" sz="4000" b="1" dirty="0">
                <a:solidFill>
                  <a:srgbClr val="0070C0"/>
                </a:solidFill>
              </a:rPr>
              <a:t>Text Purpose</a:t>
            </a:r>
          </a:p>
        </p:txBody>
      </p:sp>
    </p:spTree>
    <p:extLst>
      <p:ext uri="{BB962C8B-B14F-4D97-AF65-F5344CB8AC3E}">
        <p14:creationId xmlns:p14="http://schemas.microsoft.com/office/powerpoint/2010/main" val="3705094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40761-A01B-97AE-8979-08A54C76C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E93BD-4FFC-89F4-606E-AB2DC16628FD}"/>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BD07FB66-92F0-E077-121F-926CCAC21BFE}"/>
              </a:ext>
            </a:extLst>
          </p:cNvPr>
          <p:cNvSpPr>
            <a:spLocks noGrp="1"/>
          </p:cNvSpPr>
          <p:nvPr>
            <p:ph type="body" idx="1"/>
          </p:nvPr>
        </p:nvSpPr>
        <p:spPr>
          <a:xfrm>
            <a:off x="600269" y="2861096"/>
            <a:ext cx="5669902" cy="1135807"/>
          </a:xfrm>
        </p:spPr>
        <p:txBody>
          <a:bodyPr/>
          <a:lstStyle/>
          <a:p>
            <a:pPr marL="0" indent="0">
              <a:buNone/>
            </a:pPr>
            <a:r>
              <a:rPr lang="en-GB" sz="2800" b="1" dirty="0">
                <a:solidFill>
                  <a:srgbClr val="C00000"/>
                </a:solidFill>
                <a:latin typeface="+mj-lt"/>
              </a:rPr>
              <a:t>ANSWER: </a:t>
            </a:r>
            <a:r>
              <a:rPr lang="en-GB" sz="2800" b="1" dirty="0">
                <a:latin typeface="+mj-lt"/>
              </a:rPr>
              <a:t>To warn/ to inform</a:t>
            </a:r>
            <a:endParaRPr lang="en-GB" sz="2800" dirty="0">
              <a:latin typeface="+mj-lt"/>
            </a:endParaRPr>
          </a:p>
          <a:p>
            <a:pPr marL="457200" lvl="1" indent="0">
              <a:buNone/>
            </a:pPr>
            <a:endParaRPr lang="en-GB" dirty="0"/>
          </a:p>
        </p:txBody>
      </p:sp>
      <p:pic>
        <p:nvPicPr>
          <p:cNvPr id="5" name="Picture 4" descr="A sign on a brick wall&#10;&#10;AI-generated content may be incorrect.">
            <a:extLst>
              <a:ext uri="{FF2B5EF4-FFF2-40B4-BE49-F238E27FC236}">
                <a16:creationId xmlns:a16="http://schemas.microsoft.com/office/drawing/2014/main" id="{5305765F-333C-89C0-8514-E10B62694983}"/>
              </a:ext>
            </a:extLst>
          </p:cNvPr>
          <p:cNvPicPr>
            <a:picLocks noChangeAspect="1"/>
          </p:cNvPicPr>
          <p:nvPr/>
        </p:nvPicPr>
        <p:blipFill>
          <a:blip r:embed="rId2"/>
          <a:stretch>
            <a:fillRect/>
          </a:stretch>
        </p:blipFill>
        <p:spPr>
          <a:xfrm>
            <a:off x="7356764" y="585246"/>
            <a:ext cx="4234967" cy="4234967"/>
          </a:xfrm>
          <a:prstGeom prst="rect">
            <a:avLst/>
          </a:prstGeom>
        </p:spPr>
      </p:pic>
    </p:spTree>
    <p:extLst>
      <p:ext uri="{BB962C8B-B14F-4D97-AF65-F5344CB8AC3E}">
        <p14:creationId xmlns:p14="http://schemas.microsoft.com/office/powerpoint/2010/main" val="1239459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D86BE-7EB5-4432-41DE-E8BE00B3F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C7797-A020-4EE3-20DE-314EAEBDB4C6}"/>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799EB189-0649-7955-C1C6-F1BD0D2770AC}"/>
              </a:ext>
            </a:extLst>
          </p:cNvPr>
          <p:cNvSpPr>
            <a:spLocks noGrp="1"/>
          </p:cNvSpPr>
          <p:nvPr>
            <p:ph type="body" idx="1"/>
          </p:nvPr>
        </p:nvSpPr>
        <p:spPr>
          <a:xfrm>
            <a:off x="600269" y="2934477"/>
            <a:ext cx="5669902" cy="1145138"/>
          </a:xfrm>
        </p:spPr>
        <p:txBody>
          <a:bodyPr/>
          <a:lstStyle/>
          <a:p>
            <a:pPr>
              <a:buFont typeface="Arial" panose="020B0604020202020204" pitchFamily="34" charset="0"/>
              <a:buChar char="•"/>
            </a:pPr>
            <a:r>
              <a:rPr lang="en-GB" sz="2800" b="1" dirty="0">
                <a:latin typeface="+mj-lt"/>
              </a:rPr>
              <a:t>The purpose </a:t>
            </a:r>
            <a:r>
              <a:rPr lang="en-GB" sz="2800" dirty="0">
                <a:latin typeface="+mj-lt"/>
              </a:rPr>
              <a:t>is the reason why a text is written.</a:t>
            </a:r>
          </a:p>
          <a:p>
            <a:pPr marL="457200" lvl="1" indent="0">
              <a:buNone/>
            </a:pPr>
            <a:endParaRPr lang="en-GB" dirty="0"/>
          </a:p>
        </p:txBody>
      </p:sp>
      <p:pic>
        <p:nvPicPr>
          <p:cNvPr id="6" name="Picture 5" descr="A yellow card with text and a piece of cake on a table&#10;&#10;AI-generated content may be incorrect.">
            <a:extLst>
              <a:ext uri="{FF2B5EF4-FFF2-40B4-BE49-F238E27FC236}">
                <a16:creationId xmlns:a16="http://schemas.microsoft.com/office/drawing/2014/main" id="{E0327290-36E5-B5EC-D548-A1D05E3FD994}"/>
              </a:ext>
            </a:extLst>
          </p:cNvPr>
          <p:cNvPicPr>
            <a:picLocks noChangeAspect="1"/>
          </p:cNvPicPr>
          <p:nvPr/>
        </p:nvPicPr>
        <p:blipFill>
          <a:blip r:embed="rId2"/>
          <a:stretch>
            <a:fillRect/>
          </a:stretch>
        </p:blipFill>
        <p:spPr>
          <a:xfrm>
            <a:off x="7143573" y="470946"/>
            <a:ext cx="4448158" cy="4448158"/>
          </a:xfrm>
          <a:prstGeom prst="rect">
            <a:avLst/>
          </a:prstGeom>
        </p:spPr>
      </p:pic>
    </p:spTree>
    <p:extLst>
      <p:ext uri="{BB962C8B-B14F-4D97-AF65-F5344CB8AC3E}">
        <p14:creationId xmlns:p14="http://schemas.microsoft.com/office/powerpoint/2010/main" val="1266577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28EB5-012C-47BF-943B-8D06401B4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A1705-54BA-CB59-F516-D0D6A689CBAF}"/>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91A0FF89-585D-D94A-00D5-0D401481636F}"/>
              </a:ext>
            </a:extLst>
          </p:cNvPr>
          <p:cNvSpPr>
            <a:spLocks noGrp="1"/>
          </p:cNvSpPr>
          <p:nvPr>
            <p:ph type="body" idx="1"/>
          </p:nvPr>
        </p:nvSpPr>
        <p:spPr>
          <a:xfrm>
            <a:off x="600269" y="2934477"/>
            <a:ext cx="5669902" cy="1145138"/>
          </a:xfrm>
        </p:spPr>
        <p:txBody>
          <a:bodyPr/>
          <a:lstStyle/>
          <a:p>
            <a:pPr marL="0" indent="0">
              <a:buNone/>
            </a:pPr>
            <a:r>
              <a:rPr lang="en-GB" b="1" dirty="0">
                <a:solidFill>
                  <a:srgbClr val="C00000"/>
                </a:solidFill>
              </a:rPr>
              <a:t>ANSWER: </a:t>
            </a:r>
            <a:r>
              <a:rPr lang="en-GB" b="1" dirty="0"/>
              <a:t>To express</a:t>
            </a:r>
            <a:endParaRPr lang="en-GB" dirty="0"/>
          </a:p>
          <a:p>
            <a:pPr marL="457200" lvl="1" indent="0">
              <a:buNone/>
            </a:pPr>
            <a:endParaRPr lang="en-GB" dirty="0"/>
          </a:p>
        </p:txBody>
      </p:sp>
      <p:pic>
        <p:nvPicPr>
          <p:cNvPr id="6" name="Picture 5" descr="A yellow card with text and a piece of cake on a table&#10;&#10;AI-generated content may be incorrect.">
            <a:extLst>
              <a:ext uri="{FF2B5EF4-FFF2-40B4-BE49-F238E27FC236}">
                <a16:creationId xmlns:a16="http://schemas.microsoft.com/office/drawing/2014/main" id="{DAE26B86-0ADF-2C8B-3B83-8AEBBF7DF571}"/>
              </a:ext>
            </a:extLst>
          </p:cNvPr>
          <p:cNvPicPr>
            <a:picLocks noChangeAspect="1"/>
          </p:cNvPicPr>
          <p:nvPr/>
        </p:nvPicPr>
        <p:blipFill>
          <a:blip r:embed="rId2"/>
          <a:stretch>
            <a:fillRect/>
          </a:stretch>
        </p:blipFill>
        <p:spPr>
          <a:xfrm>
            <a:off x="7143573" y="470946"/>
            <a:ext cx="4448158" cy="4448158"/>
          </a:xfrm>
          <a:prstGeom prst="rect">
            <a:avLst/>
          </a:prstGeom>
        </p:spPr>
      </p:pic>
    </p:spTree>
    <p:extLst>
      <p:ext uri="{BB962C8B-B14F-4D97-AF65-F5344CB8AC3E}">
        <p14:creationId xmlns:p14="http://schemas.microsoft.com/office/powerpoint/2010/main" val="3524919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C7D23-386C-B7BD-1D57-1763D96C4B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0E980-8F0D-5863-EC53-F2A6C9AD573C}"/>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75A9DF74-8995-AB52-CC0F-6D1DB6B7AF78}"/>
              </a:ext>
            </a:extLst>
          </p:cNvPr>
          <p:cNvSpPr>
            <a:spLocks noGrp="1"/>
          </p:cNvSpPr>
          <p:nvPr>
            <p:ph type="body" idx="1"/>
          </p:nvPr>
        </p:nvSpPr>
        <p:spPr>
          <a:xfrm>
            <a:off x="600269" y="2851766"/>
            <a:ext cx="5669902" cy="1154468"/>
          </a:xfrm>
        </p:spPr>
        <p:txBody>
          <a:bodyPr/>
          <a:lstStyle/>
          <a:p>
            <a:pPr>
              <a:buFont typeface="Arial" panose="020B0604020202020204" pitchFamily="34" charset="0"/>
              <a:buChar char="•"/>
            </a:pPr>
            <a:r>
              <a:rPr lang="en-GB" sz="2800" b="1" dirty="0">
                <a:latin typeface="+mj-lt"/>
              </a:rPr>
              <a:t>The purpose </a:t>
            </a:r>
            <a:r>
              <a:rPr lang="en-GB" sz="2800" dirty="0">
                <a:latin typeface="+mj-lt"/>
              </a:rPr>
              <a:t>is the reason why a text is written.</a:t>
            </a:r>
          </a:p>
          <a:p>
            <a:pPr marL="457200" lvl="1" indent="0">
              <a:buNone/>
            </a:pPr>
            <a:endParaRPr lang="en-GB" dirty="0"/>
          </a:p>
        </p:txBody>
      </p:sp>
      <p:pic>
        <p:nvPicPr>
          <p:cNvPr id="5" name="Picture 4" descr="A sign from the ceiling in a store&#10;&#10;AI-generated content may be incorrect.">
            <a:extLst>
              <a:ext uri="{FF2B5EF4-FFF2-40B4-BE49-F238E27FC236}">
                <a16:creationId xmlns:a16="http://schemas.microsoft.com/office/drawing/2014/main" id="{BFAD5FC7-22AE-D3AA-B59F-E765232AA952}"/>
              </a:ext>
            </a:extLst>
          </p:cNvPr>
          <p:cNvPicPr>
            <a:picLocks noChangeAspect="1"/>
          </p:cNvPicPr>
          <p:nvPr/>
        </p:nvPicPr>
        <p:blipFill>
          <a:blip r:embed="rId2"/>
          <a:stretch>
            <a:fillRect/>
          </a:stretch>
        </p:blipFill>
        <p:spPr>
          <a:xfrm>
            <a:off x="7095822" y="603811"/>
            <a:ext cx="4495909" cy="4495909"/>
          </a:xfrm>
          <a:prstGeom prst="rect">
            <a:avLst/>
          </a:prstGeom>
        </p:spPr>
      </p:pic>
    </p:spTree>
    <p:extLst>
      <p:ext uri="{BB962C8B-B14F-4D97-AF65-F5344CB8AC3E}">
        <p14:creationId xmlns:p14="http://schemas.microsoft.com/office/powerpoint/2010/main" val="402229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218B9-6F00-DC35-84F4-8C8F889C1D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DDF30-F132-5A59-8474-2FEDC4A6B9C7}"/>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50C34FF9-34C4-D5AC-4470-3ED7822D12B1}"/>
              </a:ext>
            </a:extLst>
          </p:cNvPr>
          <p:cNvSpPr>
            <a:spLocks noGrp="1"/>
          </p:cNvSpPr>
          <p:nvPr>
            <p:ph type="body" idx="1"/>
          </p:nvPr>
        </p:nvSpPr>
        <p:spPr>
          <a:xfrm>
            <a:off x="600269" y="2851766"/>
            <a:ext cx="5669902" cy="1154468"/>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persuade</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pPr marL="457200" lvl="1" indent="0">
              <a:buNone/>
            </a:pPr>
            <a:endParaRPr lang="en-GB" dirty="0"/>
          </a:p>
        </p:txBody>
      </p:sp>
      <p:pic>
        <p:nvPicPr>
          <p:cNvPr id="5" name="Picture 4" descr="A sign from the ceiling in a store&#10;&#10;AI-generated content may be incorrect.">
            <a:extLst>
              <a:ext uri="{FF2B5EF4-FFF2-40B4-BE49-F238E27FC236}">
                <a16:creationId xmlns:a16="http://schemas.microsoft.com/office/drawing/2014/main" id="{CD85AE56-006A-9109-4C25-70BAE2DB1266}"/>
              </a:ext>
            </a:extLst>
          </p:cNvPr>
          <p:cNvPicPr>
            <a:picLocks noChangeAspect="1"/>
          </p:cNvPicPr>
          <p:nvPr/>
        </p:nvPicPr>
        <p:blipFill>
          <a:blip r:embed="rId2"/>
          <a:stretch>
            <a:fillRect/>
          </a:stretch>
        </p:blipFill>
        <p:spPr>
          <a:xfrm>
            <a:off x="7095822" y="603811"/>
            <a:ext cx="4495909" cy="4495909"/>
          </a:xfrm>
          <a:prstGeom prst="rect">
            <a:avLst/>
          </a:prstGeom>
        </p:spPr>
      </p:pic>
    </p:spTree>
    <p:extLst>
      <p:ext uri="{BB962C8B-B14F-4D97-AF65-F5344CB8AC3E}">
        <p14:creationId xmlns:p14="http://schemas.microsoft.com/office/powerpoint/2010/main" val="1292799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721EA-1C77-A1F8-C700-D89025826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C0724-3D9A-3629-9E16-BBC0E11035A9}"/>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B266D04C-D899-FD1A-4F51-687729B8C079}"/>
              </a:ext>
            </a:extLst>
          </p:cNvPr>
          <p:cNvSpPr>
            <a:spLocks noGrp="1"/>
          </p:cNvSpPr>
          <p:nvPr>
            <p:ph type="body" idx="1"/>
          </p:nvPr>
        </p:nvSpPr>
        <p:spPr>
          <a:xfrm>
            <a:off x="600269" y="2823774"/>
            <a:ext cx="5669902" cy="1210452"/>
          </a:xfrm>
        </p:spPr>
        <p:txBody>
          <a:bodyPr/>
          <a:lstStyle/>
          <a:p>
            <a:pPr>
              <a:buFont typeface="Arial" panose="020B0604020202020204" pitchFamily="34" charset="0"/>
              <a:buChar char="•"/>
            </a:pPr>
            <a:r>
              <a:rPr lang="en-GB" sz="2800" b="1" dirty="0">
                <a:latin typeface="+mj-lt"/>
              </a:rPr>
              <a:t>The purpose </a:t>
            </a:r>
            <a:r>
              <a:rPr lang="en-GB" sz="2800" dirty="0">
                <a:latin typeface="+mj-lt"/>
              </a:rPr>
              <a:t>is the reason why a text is written.</a:t>
            </a:r>
          </a:p>
          <a:p>
            <a:pPr marL="457200" lvl="1" indent="0">
              <a:buNone/>
            </a:pPr>
            <a:endParaRPr lang="en-GB" dirty="0"/>
          </a:p>
        </p:txBody>
      </p:sp>
      <p:pic>
        <p:nvPicPr>
          <p:cNvPr id="6" name="Picture 5" descr="A group of people walking in a train station&#10;&#10;AI-generated content may be incorrect.">
            <a:extLst>
              <a:ext uri="{FF2B5EF4-FFF2-40B4-BE49-F238E27FC236}">
                <a16:creationId xmlns:a16="http://schemas.microsoft.com/office/drawing/2014/main" id="{53EF8640-D6F0-0627-919C-160F47C4EDED}"/>
              </a:ext>
            </a:extLst>
          </p:cNvPr>
          <p:cNvPicPr>
            <a:picLocks noChangeAspect="1"/>
          </p:cNvPicPr>
          <p:nvPr/>
        </p:nvPicPr>
        <p:blipFill>
          <a:blip r:embed="rId2"/>
          <a:srcRect l="10907" t="9115" r="10862" b="17416"/>
          <a:stretch>
            <a:fillRect/>
          </a:stretch>
        </p:blipFill>
        <p:spPr>
          <a:xfrm>
            <a:off x="6999702" y="470946"/>
            <a:ext cx="4731988" cy="4443954"/>
          </a:xfrm>
          <a:prstGeom prst="rect">
            <a:avLst/>
          </a:prstGeom>
        </p:spPr>
      </p:pic>
    </p:spTree>
    <p:extLst>
      <p:ext uri="{BB962C8B-B14F-4D97-AF65-F5344CB8AC3E}">
        <p14:creationId xmlns:p14="http://schemas.microsoft.com/office/powerpoint/2010/main" val="3960597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1EA5C-7941-EC02-355D-5224A92D2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79EDF-B5F4-45F8-ACFF-C5F898C31896}"/>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19BF3A3E-1017-38CF-451E-099078B13DC6}"/>
              </a:ext>
            </a:extLst>
          </p:cNvPr>
          <p:cNvSpPr>
            <a:spLocks noGrp="1"/>
          </p:cNvSpPr>
          <p:nvPr>
            <p:ph type="body" idx="1"/>
          </p:nvPr>
        </p:nvSpPr>
        <p:spPr>
          <a:xfrm>
            <a:off x="600269" y="2823774"/>
            <a:ext cx="5669902" cy="1210452"/>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inform</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pPr marL="457200" lvl="1" indent="0">
              <a:buNone/>
            </a:pPr>
            <a:endParaRPr lang="en-GB" dirty="0"/>
          </a:p>
        </p:txBody>
      </p:sp>
      <p:pic>
        <p:nvPicPr>
          <p:cNvPr id="6" name="Picture 5" descr="A group of people walking in a train station&#10;&#10;AI-generated content may be incorrect.">
            <a:extLst>
              <a:ext uri="{FF2B5EF4-FFF2-40B4-BE49-F238E27FC236}">
                <a16:creationId xmlns:a16="http://schemas.microsoft.com/office/drawing/2014/main" id="{E404224E-57DD-BBF9-E224-7BDDE57C195E}"/>
              </a:ext>
            </a:extLst>
          </p:cNvPr>
          <p:cNvPicPr>
            <a:picLocks noChangeAspect="1"/>
          </p:cNvPicPr>
          <p:nvPr/>
        </p:nvPicPr>
        <p:blipFill>
          <a:blip r:embed="rId2"/>
          <a:srcRect l="10907" t="9115" r="10862" b="17416"/>
          <a:stretch>
            <a:fillRect/>
          </a:stretch>
        </p:blipFill>
        <p:spPr>
          <a:xfrm>
            <a:off x="6999702" y="470946"/>
            <a:ext cx="4731988" cy="4443954"/>
          </a:xfrm>
          <a:prstGeom prst="rect">
            <a:avLst/>
          </a:prstGeom>
        </p:spPr>
      </p:pic>
    </p:spTree>
    <p:extLst>
      <p:ext uri="{BB962C8B-B14F-4D97-AF65-F5344CB8AC3E}">
        <p14:creationId xmlns:p14="http://schemas.microsoft.com/office/powerpoint/2010/main" val="3744289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90F1B-0E75-CFCA-DD8D-BFAD7422B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D100C1-B330-C583-80F9-C3DA7EB8CB73}"/>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F700EE1B-F52C-000B-E785-B02C1D119877}"/>
              </a:ext>
            </a:extLst>
          </p:cNvPr>
          <p:cNvSpPr>
            <a:spLocks noGrp="1"/>
          </p:cNvSpPr>
          <p:nvPr>
            <p:ph type="body" idx="1"/>
          </p:nvPr>
        </p:nvSpPr>
        <p:spPr>
          <a:xfrm>
            <a:off x="674914" y="2773719"/>
            <a:ext cx="5669902" cy="1163799"/>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inform</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pPr marL="457200" lvl="1" indent="0">
              <a:buNone/>
            </a:pPr>
            <a:endParaRPr lang="en-GB" dirty="0"/>
          </a:p>
        </p:txBody>
      </p:sp>
      <p:pic>
        <p:nvPicPr>
          <p:cNvPr id="5" name="Picture 4" descr="A white board with blue text&#10;&#10;AI-generated content may be incorrect.">
            <a:extLst>
              <a:ext uri="{FF2B5EF4-FFF2-40B4-BE49-F238E27FC236}">
                <a16:creationId xmlns:a16="http://schemas.microsoft.com/office/drawing/2014/main" id="{84CBBF00-4505-2361-09CB-CA3325F05750}"/>
              </a:ext>
            </a:extLst>
          </p:cNvPr>
          <p:cNvPicPr>
            <a:picLocks noChangeAspect="1"/>
          </p:cNvPicPr>
          <p:nvPr/>
        </p:nvPicPr>
        <p:blipFill>
          <a:blip r:embed="rId2"/>
          <a:srcRect l="3832" t="4354" r="4467" b="4354"/>
          <a:stretch>
            <a:fillRect/>
          </a:stretch>
        </p:blipFill>
        <p:spPr>
          <a:xfrm>
            <a:off x="7380851" y="470946"/>
            <a:ext cx="4350839" cy="4331473"/>
          </a:xfrm>
          <a:prstGeom prst="rect">
            <a:avLst/>
          </a:prstGeom>
        </p:spPr>
      </p:pic>
    </p:spTree>
    <p:extLst>
      <p:ext uri="{BB962C8B-B14F-4D97-AF65-F5344CB8AC3E}">
        <p14:creationId xmlns:p14="http://schemas.microsoft.com/office/powerpoint/2010/main" val="557743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D17C4-95FA-1D89-D92F-EC1696CEA54E}"/>
              </a:ext>
            </a:extLst>
          </p:cNvPr>
          <p:cNvSpPr>
            <a:spLocks noGrp="1"/>
          </p:cNvSpPr>
          <p:nvPr>
            <p:ph type="title"/>
          </p:nvPr>
        </p:nvSpPr>
        <p:spPr/>
        <p:txBody>
          <a:bodyPr/>
          <a:lstStyle/>
          <a:p>
            <a:r>
              <a:rPr lang="en-GB" b="1" dirty="0">
                <a:solidFill>
                  <a:srgbClr val="C00000"/>
                </a:solidFill>
              </a:rPr>
              <a:t>Text Purpose (Why it matters)</a:t>
            </a:r>
            <a:br>
              <a:rPr lang="en-GB" b="1" dirty="0"/>
            </a:br>
            <a:endParaRPr lang="en-GB" dirty="0"/>
          </a:p>
        </p:txBody>
      </p:sp>
      <p:sp>
        <p:nvSpPr>
          <p:cNvPr id="3" name="Content Placeholder 2">
            <a:extLst>
              <a:ext uri="{FF2B5EF4-FFF2-40B4-BE49-F238E27FC236}">
                <a16:creationId xmlns:a16="http://schemas.microsoft.com/office/drawing/2014/main" id="{CF542294-649F-2C42-3B17-46CC546042FD}"/>
              </a:ext>
            </a:extLst>
          </p:cNvPr>
          <p:cNvSpPr>
            <a:spLocks noGrp="1"/>
          </p:cNvSpPr>
          <p:nvPr>
            <p:ph idx="1"/>
          </p:nvPr>
        </p:nvSpPr>
        <p:spPr>
          <a:xfrm>
            <a:off x="838200" y="2182090"/>
            <a:ext cx="9035473" cy="4145974"/>
          </a:xfrm>
        </p:spPr>
        <p:txBody>
          <a:bodyPr/>
          <a:lstStyle/>
          <a:p>
            <a:pPr>
              <a:buNone/>
            </a:pPr>
            <a:r>
              <a:rPr lang="en-GB" dirty="0">
                <a:effectLst/>
              </a:rPr>
              <a:t>Knowing the purpose helps you:</a:t>
            </a:r>
          </a:p>
          <a:p>
            <a:pPr marL="342900" lvl="0" indent="-342900">
              <a:buFont typeface="Arial" panose="020B0604020202020204" pitchFamily="34" charset="0"/>
              <a:buChar char="•"/>
            </a:pPr>
            <a:r>
              <a:rPr lang="en-GB" dirty="0"/>
              <a:t>Understand the text more easily</a:t>
            </a:r>
          </a:p>
          <a:p>
            <a:pPr marL="342900" lvl="0" indent="-342900">
              <a:buFont typeface="Arial" panose="020B0604020202020204" pitchFamily="34" charset="0"/>
              <a:buChar char="•"/>
            </a:pPr>
            <a:r>
              <a:rPr lang="en-GB" dirty="0"/>
              <a:t>Know how to read it (quickly or carefully)</a:t>
            </a:r>
          </a:p>
          <a:p>
            <a:pPr marL="342900" lvl="0" indent="-342900">
              <a:buFont typeface="Arial" panose="020B0604020202020204" pitchFamily="34" charset="0"/>
              <a:buChar char="•"/>
            </a:pPr>
            <a:r>
              <a:rPr lang="en-GB" dirty="0"/>
              <a:t>Spot important information</a:t>
            </a:r>
          </a:p>
          <a:p>
            <a:pPr marL="342900" lvl="0" indent="-342900">
              <a:buFont typeface="Arial" panose="020B0604020202020204" pitchFamily="34" charset="0"/>
              <a:buChar char="•"/>
            </a:pPr>
            <a:r>
              <a:rPr lang="en-GB" dirty="0"/>
              <a:t>Answer exam questions correctly</a:t>
            </a:r>
          </a:p>
          <a:p>
            <a:pPr>
              <a:buNone/>
            </a:pPr>
            <a:r>
              <a:rPr lang="en-GB" dirty="0">
                <a:effectLst/>
              </a:rPr>
              <a:t>In everyday life and at work, you meet many texts. Understanding </a:t>
            </a:r>
            <a:r>
              <a:rPr lang="en-GB" i="1" dirty="0">
                <a:effectLst/>
              </a:rPr>
              <a:t>why</a:t>
            </a:r>
            <a:r>
              <a:rPr lang="en-GB" dirty="0">
                <a:effectLst/>
              </a:rPr>
              <a:t> they were written helps you use them properly.</a:t>
            </a:r>
          </a:p>
          <a:p>
            <a:endParaRPr lang="en-GB" dirty="0"/>
          </a:p>
        </p:txBody>
      </p:sp>
    </p:spTree>
    <p:extLst>
      <p:ext uri="{BB962C8B-B14F-4D97-AF65-F5344CB8AC3E}">
        <p14:creationId xmlns:p14="http://schemas.microsoft.com/office/powerpoint/2010/main" val="916683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22CD8-708D-9788-3F9B-56F64FFB6146}"/>
              </a:ext>
            </a:extLst>
          </p:cNvPr>
          <p:cNvSpPr>
            <a:spLocks noGrp="1"/>
          </p:cNvSpPr>
          <p:nvPr>
            <p:ph type="title"/>
          </p:nvPr>
        </p:nvSpPr>
        <p:spPr>
          <a:xfrm>
            <a:off x="838200" y="785091"/>
            <a:ext cx="10415155" cy="905597"/>
          </a:xfrm>
        </p:spPr>
        <p:txBody>
          <a:bodyPr/>
          <a:lstStyle/>
          <a:p>
            <a:r>
              <a:rPr lang="en-GB" b="1" dirty="0">
                <a:solidFill>
                  <a:srgbClr val="C00000"/>
                </a:solidFill>
              </a:rPr>
              <a:t>Common Purposes (with simple examples)</a:t>
            </a:r>
          </a:p>
        </p:txBody>
      </p:sp>
      <p:graphicFrame>
        <p:nvGraphicFramePr>
          <p:cNvPr id="4" name="Table 3">
            <a:extLst>
              <a:ext uri="{FF2B5EF4-FFF2-40B4-BE49-F238E27FC236}">
                <a16:creationId xmlns:a16="http://schemas.microsoft.com/office/drawing/2014/main" id="{DF4EA6D9-92D6-0DFD-D6DF-351DDF38E415}"/>
              </a:ext>
            </a:extLst>
          </p:cNvPr>
          <p:cNvGraphicFramePr>
            <a:graphicFrameLocks noGrp="1"/>
          </p:cNvGraphicFramePr>
          <p:nvPr>
            <p:extLst>
              <p:ext uri="{D42A27DB-BD31-4B8C-83A1-F6EECF244321}">
                <p14:modId xmlns:p14="http://schemas.microsoft.com/office/powerpoint/2010/main" val="2330413252"/>
              </p:ext>
            </p:extLst>
          </p:nvPr>
        </p:nvGraphicFramePr>
        <p:xfrm>
          <a:off x="713509" y="1690687"/>
          <a:ext cx="10965873" cy="3421640"/>
        </p:xfrm>
        <a:graphic>
          <a:graphicData uri="http://schemas.openxmlformats.org/drawingml/2006/table">
            <a:tbl>
              <a:tblPr/>
              <a:tblGrid>
                <a:gridCol w="2538846">
                  <a:extLst>
                    <a:ext uri="{9D8B030D-6E8A-4147-A177-3AD203B41FA5}">
                      <a16:colId xmlns:a16="http://schemas.microsoft.com/office/drawing/2014/main" val="396384236"/>
                    </a:ext>
                  </a:extLst>
                </a:gridCol>
                <a:gridCol w="4436918">
                  <a:extLst>
                    <a:ext uri="{9D8B030D-6E8A-4147-A177-3AD203B41FA5}">
                      <a16:colId xmlns:a16="http://schemas.microsoft.com/office/drawing/2014/main" val="275308677"/>
                    </a:ext>
                  </a:extLst>
                </a:gridCol>
                <a:gridCol w="3990109">
                  <a:extLst>
                    <a:ext uri="{9D8B030D-6E8A-4147-A177-3AD203B41FA5}">
                      <a16:colId xmlns:a16="http://schemas.microsoft.com/office/drawing/2014/main" val="1857003077"/>
                    </a:ext>
                  </a:extLst>
                </a:gridCol>
              </a:tblGrid>
              <a:tr h="456219">
                <a:tc>
                  <a:txBody>
                    <a:bodyPr/>
                    <a:lstStyle/>
                    <a:p>
                      <a:pPr>
                        <a:buNone/>
                      </a:pPr>
                      <a:r>
                        <a:rPr lang="en-GB" b="1">
                          <a:solidFill>
                            <a:srgbClr val="C00000"/>
                          </a:solidFill>
                        </a:rPr>
                        <a:t>Purpose</a:t>
                      </a:r>
                    </a:p>
                  </a:txBody>
                  <a:tcPr anchor="ctr">
                    <a:lnL>
                      <a:noFill/>
                    </a:lnL>
                    <a:lnR>
                      <a:noFill/>
                    </a:lnR>
                    <a:lnT>
                      <a:noFill/>
                    </a:lnT>
                    <a:lnB>
                      <a:noFill/>
                    </a:lnB>
                    <a:noFill/>
                  </a:tcPr>
                </a:tc>
                <a:tc>
                  <a:txBody>
                    <a:bodyPr/>
                    <a:lstStyle/>
                    <a:p>
                      <a:pPr>
                        <a:buNone/>
                      </a:pPr>
                      <a:r>
                        <a:rPr lang="en-GB" b="1">
                          <a:solidFill>
                            <a:srgbClr val="C00000"/>
                          </a:solidFill>
                        </a:rPr>
                        <a:t>Meaning</a:t>
                      </a:r>
                    </a:p>
                  </a:txBody>
                  <a:tcPr anchor="ctr">
                    <a:lnL>
                      <a:noFill/>
                    </a:lnL>
                    <a:lnR>
                      <a:noFill/>
                    </a:lnR>
                    <a:lnT>
                      <a:noFill/>
                    </a:lnT>
                    <a:lnB>
                      <a:noFill/>
                    </a:lnB>
                    <a:noFill/>
                  </a:tcPr>
                </a:tc>
                <a:tc>
                  <a:txBody>
                    <a:bodyPr/>
                    <a:lstStyle/>
                    <a:p>
                      <a:pPr>
                        <a:buNone/>
                      </a:pPr>
                      <a:r>
                        <a:rPr lang="en-GB" b="1" dirty="0">
                          <a:solidFill>
                            <a:srgbClr val="C00000"/>
                          </a:solidFill>
                        </a:rPr>
                        <a:t>Everyday examples</a:t>
                      </a:r>
                    </a:p>
                  </a:txBody>
                  <a:tcPr anchor="ctr">
                    <a:lnL>
                      <a:noFill/>
                    </a:lnL>
                    <a:lnR>
                      <a:noFill/>
                    </a:lnR>
                    <a:lnT>
                      <a:noFill/>
                    </a:lnT>
                    <a:lnB>
                      <a:noFill/>
                    </a:lnB>
                    <a:noFill/>
                  </a:tcPr>
                </a:tc>
                <a:extLst>
                  <a:ext uri="{0D108BD9-81ED-4DB2-BD59-A6C34878D82A}">
                    <a16:rowId xmlns:a16="http://schemas.microsoft.com/office/drawing/2014/main" val="882495736"/>
                  </a:ext>
                </a:extLst>
              </a:tr>
              <a:tr h="456219">
                <a:tc>
                  <a:txBody>
                    <a:bodyPr/>
                    <a:lstStyle/>
                    <a:p>
                      <a:pPr>
                        <a:buNone/>
                      </a:pPr>
                      <a:r>
                        <a:rPr lang="en-GB" b="1"/>
                        <a:t>To inform</a:t>
                      </a:r>
                      <a:endParaRPr lang="en-GB"/>
                    </a:p>
                  </a:txBody>
                  <a:tcPr anchor="ctr">
                    <a:lnL>
                      <a:noFill/>
                    </a:lnL>
                    <a:lnR>
                      <a:noFill/>
                    </a:lnR>
                    <a:lnT>
                      <a:noFill/>
                    </a:lnT>
                    <a:lnB>
                      <a:noFill/>
                    </a:lnB>
                    <a:noFill/>
                  </a:tcPr>
                </a:tc>
                <a:tc>
                  <a:txBody>
                    <a:bodyPr/>
                    <a:lstStyle/>
                    <a:p>
                      <a:pPr>
                        <a:buNone/>
                      </a:pPr>
                      <a:r>
                        <a:rPr lang="en-GB"/>
                        <a:t>To give facts or information</a:t>
                      </a:r>
                    </a:p>
                  </a:txBody>
                  <a:tcPr anchor="ctr">
                    <a:lnL>
                      <a:noFill/>
                    </a:lnL>
                    <a:lnR>
                      <a:noFill/>
                    </a:lnR>
                    <a:lnT>
                      <a:noFill/>
                    </a:lnT>
                    <a:lnB>
                      <a:noFill/>
                    </a:lnB>
                    <a:noFill/>
                  </a:tcPr>
                </a:tc>
                <a:tc>
                  <a:txBody>
                    <a:bodyPr/>
                    <a:lstStyle/>
                    <a:p>
                      <a:pPr>
                        <a:buNone/>
                      </a:pPr>
                      <a:r>
                        <a:rPr lang="en-GB"/>
                        <a:t>News article, train timetable, recipe</a:t>
                      </a:r>
                    </a:p>
                  </a:txBody>
                  <a:tcPr anchor="ctr">
                    <a:lnL>
                      <a:noFill/>
                    </a:lnL>
                    <a:lnR>
                      <a:noFill/>
                    </a:lnR>
                    <a:lnT>
                      <a:noFill/>
                    </a:lnT>
                    <a:lnB>
                      <a:noFill/>
                    </a:lnB>
                    <a:noFill/>
                  </a:tcPr>
                </a:tc>
                <a:extLst>
                  <a:ext uri="{0D108BD9-81ED-4DB2-BD59-A6C34878D82A}">
                    <a16:rowId xmlns:a16="http://schemas.microsoft.com/office/drawing/2014/main" val="2268587050"/>
                  </a:ext>
                </a:extLst>
              </a:tr>
              <a:tr h="798382">
                <a:tc>
                  <a:txBody>
                    <a:bodyPr/>
                    <a:lstStyle/>
                    <a:p>
                      <a:pPr>
                        <a:buNone/>
                      </a:pPr>
                      <a:r>
                        <a:rPr lang="en-GB" b="1" dirty="0"/>
                        <a:t>To instruct</a:t>
                      </a:r>
                      <a:endParaRPr lang="en-GB" dirty="0"/>
                    </a:p>
                  </a:txBody>
                  <a:tcPr anchor="ctr">
                    <a:lnL>
                      <a:noFill/>
                    </a:lnL>
                    <a:lnR>
                      <a:noFill/>
                    </a:lnR>
                    <a:lnT>
                      <a:noFill/>
                    </a:lnT>
                    <a:lnB>
                      <a:noFill/>
                    </a:lnB>
                    <a:noFill/>
                  </a:tcPr>
                </a:tc>
                <a:tc>
                  <a:txBody>
                    <a:bodyPr/>
                    <a:lstStyle/>
                    <a:p>
                      <a:pPr>
                        <a:buNone/>
                      </a:pPr>
                      <a:r>
                        <a:rPr lang="en-GB"/>
                        <a:t>To tell someone how to do something</a:t>
                      </a:r>
                    </a:p>
                  </a:txBody>
                  <a:tcPr anchor="ctr">
                    <a:lnL>
                      <a:noFill/>
                    </a:lnL>
                    <a:lnR>
                      <a:noFill/>
                    </a:lnR>
                    <a:lnT>
                      <a:noFill/>
                    </a:lnT>
                    <a:lnB>
                      <a:noFill/>
                    </a:lnB>
                    <a:noFill/>
                  </a:tcPr>
                </a:tc>
                <a:tc>
                  <a:txBody>
                    <a:bodyPr/>
                    <a:lstStyle/>
                    <a:p>
                      <a:pPr>
                        <a:buNone/>
                      </a:pPr>
                      <a:r>
                        <a:rPr lang="en-GB" dirty="0"/>
                        <a:t>Instruction leaflet, recipe steps, how-to guide</a:t>
                      </a:r>
                    </a:p>
                  </a:txBody>
                  <a:tcPr anchor="ctr">
                    <a:lnL>
                      <a:noFill/>
                    </a:lnL>
                    <a:lnR>
                      <a:noFill/>
                    </a:lnR>
                    <a:lnT>
                      <a:noFill/>
                    </a:lnT>
                    <a:lnB>
                      <a:noFill/>
                    </a:lnB>
                    <a:noFill/>
                  </a:tcPr>
                </a:tc>
                <a:extLst>
                  <a:ext uri="{0D108BD9-81ED-4DB2-BD59-A6C34878D82A}">
                    <a16:rowId xmlns:a16="http://schemas.microsoft.com/office/drawing/2014/main" val="1085398693"/>
                  </a:ext>
                </a:extLst>
              </a:tr>
              <a:tr h="798382">
                <a:tc>
                  <a:txBody>
                    <a:bodyPr/>
                    <a:lstStyle/>
                    <a:p>
                      <a:pPr>
                        <a:buNone/>
                      </a:pPr>
                      <a:r>
                        <a:rPr lang="en-GB" b="1"/>
                        <a:t>To persuade</a:t>
                      </a:r>
                      <a:endParaRPr lang="en-GB"/>
                    </a:p>
                  </a:txBody>
                  <a:tcPr anchor="ctr">
                    <a:lnL>
                      <a:noFill/>
                    </a:lnL>
                    <a:lnR>
                      <a:noFill/>
                    </a:lnR>
                    <a:lnT>
                      <a:noFill/>
                    </a:lnT>
                    <a:lnB>
                      <a:noFill/>
                    </a:lnB>
                    <a:noFill/>
                  </a:tcPr>
                </a:tc>
                <a:tc>
                  <a:txBody>
                    <a:bodyPr/>
                    <a:lstStyle/>
                    <a:p>
                      <a:pPr>
                        <a:buNone/>
                      </a:pPr>
                      <a:r>
                        <a:rPr lang="en-GB"/>
                        <a:t>To make someone do or believe something</a:t>
                      </a:r>
                    </a:p>
                  </a:txBody>
                  <a:tcPr anchor="ctr">
                    <a:lnL>
                      <a:noFill/>
                    </a:lnL>
                    <a:lnR>
                      <a:noFill/>
                    </a:lnR>
                    <a:lnT>
                      <a:noFill/>
                    </a:lnT>
                    <a:lnB>
                      <a:noFill/>
                    </a:lnB>
                    <a:noFill/>
                  </a:tcPr>
                </a:tc>
                <a:tc>
                  <a:txBody>
                    <a:bodyPr/>
                    <a:lstStyle/>
                    <a:p>
                      <a:pPr>
                        <a:buNone/>
                      </a:pPr>
                      <a:r>
                        <a:rPr lang="en-GB"/>
                        <a:t>Advert, sales email, job application letter</a:t>
                      </a:r>
                    </a:p>
                  </a:txBody>
                  <a:tcPr anchor="ctr">
                    <a:lnL>
                      <a:noFill/>
                    </a:lnL>
                    <a:lnR>
                      <a:noFill/>
                    </a:lnR>
                    <a:lnT>
                      <a:noFill/>
                    </a:lnT>
                    <a:lnB>
                      <a:noFill/>
                    </a:lnB>
                    <a:noFill/>
                  </a:tcPr>
                </a:tc>
                <a:extLst>
                  <a:ext uri="{0D108BD9-81ED-4DB2-BD59-A6C34878D82A}">
                    <a16:rowId xmlns:a16="http://schemas.microsoft.com/office/drawing/2014/main" val="4166041418"/>
                  </a:ext>
                </a:extLst>
              </a:tr>
              <a:tr h="456219">
                <a:tc>
                  <a:txBody>
                    <a:bodyPr/>
                    <a:lstStyle/>
                    <a:p>
                      <a:pPr>
                        <a:buNone/>
                      </a:pPr>
                      <a:r>
                        <a:rPr lang="en-GB" b="1"/>
                        <a:t>To entertain</a:t>
                      </a:r>
                      <a:endParaRPr lang="en-GB"/>
                    </a:p>
                  </a:txBody>
                  <a:tcPr anchor="ctr">
                    <a:lnL>
                      <a:noFill/>
                    </a:lnL>
                    <a:lnR>
                      <a:noFill/>
                    </a:lnR>
                    <a:lnT>
                      <a:noFill/>
                    </a:lnT>
                    <a:lnB>
                      <a:noFill/>
                    </a:lnB>
                    <a:noFill/>
                  </a:tcPr>
                </a:tc>
                <a:tc>
                  <a:txBody>
                    <a:bodyPr/>
                    <a:lstStyle/>
                    <a:p>
                      <a:pPr>
                        <a:buNone/>
                      </a:pPr>
                      <a:r>
                        <a:rPr lang="en-GB"/>
                        <a:t>To amuse or interest the reader</a:t>
                      </a:r>
                    </a:p>
                  </a:txBody>
                  <a:tcPr anchor="ctr">
                    <a:lnL>
                      <a:noFill/>
                    </a:lnL>
                    <a:lnR>
                      <a:noFill/>
                    </a:lnR>
                    <a:lnT>
                      <a:noFill/>
                    </a:lnT>
                    <a:lnB>
                      <a:noFill/>
                    </a:lnB>
                    <a:noFill/>
                  </a:tcPr>
                </a:tc>
                <a:tc>
                  <a:txBody>
                    <a:bodyPr/>
                    <a:lstStyle/>
                    <a:p>
                      <a:pPr>
                        <a:buNone/>
                      </a:pPr>
                      <a:r>
                        <a:rPr lang="en-GB"/>
                        <a:t>Short story, joke, magazine article</a:t>
                      </a:r>
                    </a:p>
                  </a:txBody>
                  <a:tcPr anchor="ctr">
                    <a:lnL>
                      <a:noFill/>
                    </a:lnL>
                    <a:lnR>
                      <a:noFill/>
                    </a:lnR>
                    <a:lnT>
                      <a:noFill/>
                    </a:lnT>
                    <a:lnB>
                      <a:noFill/>
                    </a:lnB>
                    <a:noFill/>
                  </a:tcPr>
                </a:tc>
                <a:extLst>
                  <a:ext uri="{0D108BD9-81ED-4DB2-BD59-A6C34878D82A}">
                    <a16:rowId xmlns:a16="http://schemas.microsoft.com/office/drawing/2014/main" val="1504692151"/>
                  </a:ext>
                </a:extLst>
              </a:tr>
              <a:tr h="456219">
                <a:tc>
                  <a:txBody>
                    <a:bodyPr/>
                    <a:lstStyle/>
                    <a:p>
                      <a:pPr>
                        <a:buNone/>
                      </a:pPr>
                      <a:r>
                        <a:rPr lang="en-GB" b="1"/>
                        <a:t>To describe</a:t>
                      </a:r>
                      <a:endParaRPr lang="en-GB"/>
                    </a:p>
                  </a:txBody>
                  <a:tcPr anchor="ctr">
                    <a:lnL>
                      <a:noFill/>
                    </a:lnL>
                    <a:lnR>
                      <a:noFill/>
                    </a:lnR>
                    <a:lnT>
                      <a:noFill/>
                    </a:lnT>
                    <a:lnB>
                      <a:noFill/>
                    </a:lnB>
                    <a:noFill/>
                  </a:tcPr>
                </a:tc>
                <a:tc>
                  <a:txBody>
                    <a:bodyPr/>
                    <a:lstStyle/>
                    <a:p>
                      <a:pPr>
                        <a:buNone/>
                      </a:pPr>
                      <a:r>
                        <a:rPr lang="en-GB"/>
                        <a:t>To paint a picture with words</a:t>
                      </a:r>
                    </a:p>
                  </a:txBody>
                  <a:tcPr anchor="ctr">
                    <a:lnL>
                      <a:noFill/>
                    </a:lnL>
                    <a:lnR>
                      <a:noFill/>
                    </a:lnR>
                    <a:lnT>
                      <a:noFill/>
                    </a:lnT>
                    <a:lnB>
                      <a:noFill/>
                    </a:lnB>
                    <a:noFill/>
                  </a:tcPr>
                </a:tc>
                <a:tc>
                  <a:txBody>
                    <a:bodyPr/>
                    <a:lstStyle/>
                    <a:p>
                      <a:pPr>
                        <a:buNone/>
                      </a:pPr>
                      <a:r>
                        <a:rPr lang="en-GB" dirty="0"/>
                        <a:t>Holiday review, product description</a:t>
                      </a:r>
                    </a:p>
                  </a:txBody>
                  <a:tcPr anchor="ctr">
                    <a:lnL>
                      <a:noFill/>
                    </a:lnL>
                    <a:lnR>
                      <a:noFill/>
                    </a:lnR>
                    <a:lnT>
                      <a:noFill/>
                    </a:lnT>
                    <a:lnB>
                      <a:noFill/>
                    </a:lnB>
                    <a:noFill/>
                  </a:tcPr>
                </a:tc>
                <a:extLst>
                  <a:ext uri="{0D108BD9-81ED-4DB2-BD59-A6C34878D82A}">
                    <a16:rowId xmlns:a16="http://schemas.microsoft.com/office/drawing/2014/main" val="1508516733"/>
                  </a:ext>
                </a:extLst>
              </a:tr>
            </a:tbl>
          </a:graphicData>
        </a:graphic>
      </p:graphicFrame>
    </p:spTree>
    <p:extLst>
      <p:ext uri="{BB962C8B-B14F-4D97-AF65-F5344CB8AC3E}">
        <p14:creationId xmlns:p14="http://schemas.microsoft.com/office/powerpoint/2010/main" val="2099116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A41-97F8-F8D7-39EB-FB04228B0B55}"/>
              </a:ext>
            </a:extLst>
          </p:cNvPr>
          <p:cNvSpPr>
            <a:spLocks noGrp="1"/>
          </p:cNvSpPr>
          <p:nvPr>
            <p:ph type="title"/>
          </p:nvPr>
        </p:nvSpPr>
        <p:spPr/>
        <p:txBody>
          <a:bodyPr/>
          <a:lstStyle/>
          <a:p>
            <a:r>
              <a:rPr lang="en-GB" b="1" dirty="0">
                <a:solidFill>
                  <a:srgbClr val="C00000"/>
                </a:solidFill>
              </a:rPr>
              <a:t>Session Aims</a:t>
            </a:r>
          </a:p>
        </p:txBody>
      </p:sp>
      <p:sp>
        <p:nvSpPr>
          <p:cNvPr id="3" name="Content Placeholder 2">
            <a:extLst>
              <a:ext uri="{FF2B5EF4-FFF2-40B4-BE49-F238E27FC236}">
                <a16:creationId xmlns:a16="http://schemas.microsoft.com/office/drawing/2014/main" id="{55C73350-781F-81E5-32E0-8380571DE5AA}"/>
              </a:ext>
            </a:extLst>
          </p:cNvPr>
          <p:cNvSpPr>
            <a:spLocks noGrp="1"/>
          </p:cNvSpPr>
          <p:nvPr>
            <p:ph idx="1"/>
          </p:nvPr>
        </p:nvSpPr>
        <p:spPr/>
        <p:txBody>
          <a:bodyPr/>
          <a:lstStyle/>
          <a:p>
            <a:pPr marL="0" indent="0">
              <a:buNone/>
            </a:pPr>
            <a:r>
              <a:rPr lang="en-GB" dirty="0"/>
              <a:t>By the end of this session, learners will be able to:</a:t>
            </a:r>
          </a:p>
          <a:p>
            <a:r>
              <a:rPr lang="en-GB" dirty="0"/>
              <a:t>Understand what “text purpose” means. </a:t>
            </a:r>
          </a:p>
          <a:p>
            <a:r>
              <a:rPr lang="en-GB" dirty="0"/>
              <a:t>Recognise the main purposes of everyday texts (inform, instruct, persuade, entertain, describe). </a:t>
            </a:r>
          </a:p>
          <a:p>
            <a:r>
              <a:rPr lang="en-GB" dirty="0"/>
              <a:t>Identify the purpose of short, simple texts. </a:t>
            </a:r>
          </a:p>
          <a:p>
            <a:r>
              <a:rPr lang="en-GB" dirty="0"/>
              <a:t>Explain why knowing the purpose helps when reading</a:t>
            </a:r>
          </a:p>
        </p:txBody>
      </p:sp>
    </p:spTree>
    <p:extLst>
      <p:ext uri="{BB962C8B-B14F-4D97-AF65-F5344CB8AC3E}">
        <p14:creationId xmlns:p14="http://schemas.microsoft.com/office/powerpoint/2010/main" val="172639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8DC91-1D0E-EDB6-2438-1619BC2B93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40180-D14C-B5D2-4C09-4644772F7299}"/>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F77F9574-E7EF-508D-3175-D12BB9926A07}"/>
              </a:ext>
            </a:extLst>
          </p:cNvPr>
          <p:cNvSpPr>
            <a:spLocks noGrp="1"/>
          </p:cNvSpPr>
          <p:nvPr>
            <p:ph idx="1"/>
          </p:nvPr>
        </p:nvSpPr>
        <p:spPr>
          <a:xfrm>
            <a:off x="838200" y="2140526"/>
            <a:ext cx="9035473" cy="3683145"/>
          </a:xfrm>
        </p:spPr>
        <p:txBody>
          <a:bodyPr/>
          <a:lstStyle/>
          <a:p>
            <a:pPr>
              <a:buNone/>
            </a:pPr>
            <a:r>
              <a:rPr lang="en-GB" b="1" dirty="0"/>
              <a:t>1. </a:t>
            </a:r>
            <a:r>
              <a:rPr lang="en-GB" b="1" dirty="0">
                <a:effectLst/>
              </a:rPr>
              <a:t>Special Offer – Fresh Bakery</a:t>
            </a:r>
            <a:endParaRPr lang="en-GB" dirty="0">
              <a:effectLst/>
            </a:endParaRPr>
          </a:p>
          <a:p>
            <a:pPr>
              <a:buNone/>
            </a:pPr>
            <a:r>
              <a:rPr lang="en-GB" dirty="0">
                <a:effectLst/>
              </a:rPr>
              <a:t>This week only! Buy any two loaves of bread and get a free pack of butter. Offer ends Sunday 10th August. Visit us at 12 High Street.</a:t>
            </a:r>
          </a:p>
          <a:p>
            <a:pPr>
              <a:buNone/>
            </a:pPr>
            <a:br>
              <a:rPr lang="en-GB" dirty="0"/>
            </a:br>
            <a:endParaRPr lang="en-GB" dirty="0"/>
          </a:p>
          <a:p>
            <a:pPr>
              <a:buNone/>
            </a:pPr>
            <a:r>
              <a:rPr lang="en-GB" b="1" dirty="0">
                <a:solidFill>
                  <a:srgbClr val="C00000"/>
                </a:solidFill>
                <a:effectLst/>
              </a:rPr>
              <a:t>What is the main purpose of this text?</a:t>
            </a:r>
            <a:endParaRPr lang="en-GB" dirty="0">
              <a:solidFill>
                <a:srgbClr val="C00000"/>
              </a:solidFill>
              <a:effectLst/>
            </a:endParaRPr>
          </a:p>
          <a:p>
            <a:endParaRPr lang="en-GB" dirty="0"/>
          </a:p>
        </p:txBody>
      </p:sp>
    </p:spTree>
    <p:extLst>
      <p:ext uri="{BB962C8B-B14F-4D97-AF65-F5344CB8AC3E}">
        <p14:creationId xmlns:p14="http://schemas.microsoft.com/office/powerpoint/2010/main" val="3237524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22BEC-0EE7-BD1C-3B0B-2669071CCE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5B8CA-BB06-DEDE-B0B4-0A8352367154}"/>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5662BE1D-572F-22EC-90DF-D859D78F4E9E}"/>
              </a:ext>
            </a:extLst>
          </p:cNvPr>
          <p:cNvSpPr>
            <a:spLocks noGrp="1"/>
          </p:cNvSpPr>
          <p:nvPr>
            <p:ph idx="1"/>
          </p:nvPr>
        </p:nvSpPr>
        <p:spPr>
          <a:xfrm>
            <a:off x="838200" y="2140526"/>
            <a:ext cx="9035473" cy="3683145"/>
          </a:xfrm>
        </p:spPr>
        <p:txBody>
          <a:bodyPr/>
          <a:lstStyle/>
          <a:p>
            <a:pPr>
              <a:buNone/>
            </a:pPr>
            <a:r>
              <a:rPr lang="en-GB" b="1" dirty="0"/>
              <a:t>1. </a:t>
            </a:r>
            <a:r>
              <a:rPr lang="en-GB" b="1" dirty="0">
                <a:effectLst/>
              </a:rPr>
              <a:t>Special Offer – Fresh Bakery</a:t>
            </a:r>
            <a:endParaRPr lang="en-GB" dirty="0">
              <a:effectLst/>
            </a:endParaRPr>
          </a:p>
          <a:p>
            <a:pPr>
              <a:buNone/>
            </a:pPr>
            <a:r>
              <a:rPr lang="en-GB" dirty="0">
                <a:effectLst/>
              </a:rPr>
              <a:t>This week only! Buy any two loaves of bread and get a free pack of butter. Offer ends Sunday 10th August. Visit us at 12 High Street.</a:t>
            </a:r>
          </a:p>
          <a:p>
            <a:pPr>
              <a:buNone/>
            </a:pPr>
            <a:br>
              <a:rPr lang="en-GB" dirty="0"/>
            </a:br>
            <a:endParaRPr lang="en-GB" dirty="0"/>
          </a:p>
          <a:p>
            <a:pPr>
              <a:buNone/>
            </a:pPr>
            <a:r>
              <a:rPr lang="en-GB" b="1" dirty="0">
                <a:solidFill>
                  <a:srgbClr val="C00000"/>
                </a:solidFill>
                <a:effectLst/>
              </a:rPr>
              <a:t>What is the main purpose of this text?</a:t>
            </a:r>
            <a:endParaRPr lang="en-GB" dirty="0">
              <a:solidFill>
                <a:srgbClr val="C00000"/>
              </a:solidFill>
              <a:effectLst/>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persuade</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endParaRPr lang="en-GB" dirty="0"/>
          </a:p>
        </p:txBody>
      </p:sp>
    </p:spTree>
    <p:extLst>
      <p:ext uri="{BB962C8B-B14F-4D97-AF65-F5344CB8AC3E}">
        <p14:creationId xmlns:p14="http://schemas.microsoft.com/office/powerpoint/2010/main" val="1830802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CF62-2A12-554A-01D7-99F6967C00BE}"/>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F4B0C6F0-54BF-D06A-FF21-2811EAD59980}"/>
              </a:ext>
            </a:extLst>
          </p:cNvPr>
          <p:cNvSpPr>
            <a:spLocks noGrp="1"/>
          </p:cNvSpPr>
          <p:nvPr>
            <p:ph idx="1"/>
          </p:nvPr>
        </p:nvSpPr>
        <p:spPr>
          <a:xfrm>
            <a:off x="838200" y="2140526"/>
            <a:ext cx="9035473" cy="3683145"/>
          </a:xfrm>
        </p:spPr>
        <p:txBody>
          <a:bodyPr/>
          <a:lstStyle/>
          <a:p>
            <a:pPr>
              <a:buNone/>
            </a:pPr>
            <a:r>
              <a:rPr lang="en-GB" b="1" dirty="0">
                <a:effectLst/>
              </a:rPr>
              <a:t>2. Bus Timetable Change</a:t>
            </a:r>
            <a:endParaRPr lang="en-GB" dirty="0">
              <a:effectLst/>
            </a:endParaRPr>
          </a:p>
          <a:p>
            <a:pPr>
              <a:buNone/>
            </a:pPr>
            <a:r>
              <a:rPr lang="en-GB" dirty="0">
                <a:effectLst/>
              </a:rPr>
              <a:t>From Monday 11 August, the number 12 bus will leave the station at 8.15 am instead of 8.00 am. The evening bus will still leave at 5.30 pm. Sorry for any inconvenience.</a:t>
            </a:r>
          </a:p>
          <a:p>
            <a:pPr>
              <a:buNone/>
            </a:pPr>
            <a:br>
              <a:rPr lang="en-GB" dirty="0"/>
            </a:br>
            <a:endParaRPr lang="en-GB" dirty="0"/>
          </a:p>
          <a:p>
            <a:pPr>
              <a:buNone/>
            </a:pPr>
            <a:r>
              <a:rPr lang="en-GB" b="1" dirty="0">
                <a:solidFill>
                  <a:srgbClr val="C00000"/>
                </a:solidFill>
                <a:effectLst/>
              </a:rPr>
              <a:t>What is the main purpose of this text?</a:t>
            </a:r>
            <a:endParaRPr lang="en-GB" dirty="0">
              <a:solidFill>
                <a:srgbClr val="C00000"/>
              </a:solidFill>
              <a:effectLst/>
            </a:endParaRPr>
          </a:p>
          <a:p>
            <a:endParaRPr lang="en-GB" dirty="0"/>
          </a:p>
        </p:txBody>
      </p:sp>
    </p:spTree>
    <p:extLst>
      <p:ext uri="{BB962C8B-B14F-4D97-AF65-F5344CB8AC3E}">
        <p14:creationId xmlns:p14="http://schemas.microsoft.com/office/powerpoint/2010/main" val="3873200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CCD57-E35A-6978-C186-4FFFA9254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3F368-7B9C-2E9E-6F83-ACA98A05E2A6}"/>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A3E4CBD9-7008-8BAD-CB74-E103A99D49C2}"/>
              </a:ext>
            </a:extLst>
          </p:cNvPr>
          <p:cNvSpPr>
            <a:spLocks noGrp="1"/>
          </p:cNvSpPr>
          <p:nvPr>
            <p:ph idx="1"/>
          </p:nvPr>
        </p:nvSpPr>
        <p:spPr>
          <a:xfrm>
            <a:off x="838200" y="2140526"/>
            <a:ext cx="9035473" cy="3683145"/>
          </a:xfrm>
        </p:spPr>
        <p:txBody>
          <a:bodyPr/>
          <a:lstStyle/>
          <a:p>
            <a:pPr>
              <a:buNone/>
            </a:pPr>
            <a:r>
              <a:rPr lang="en-GB" b="1" dirty="0">
                <a:effectLst/>
              </a:rPr>
              <a:t>2. Bus Timetable Change</a:t>
            </a:r>
            <a:endParaRPr lang="en-GB" dirty="0">
              <a:effectLst/>
            </a:endParaRPr>
          </a:p>
          <a:p>
            <a:pPr>
              <a:buNone/>
            </a:pPr>
            <a:r>
              <a:rPr lang="en-GB" dirty="0">
                <a:effectLst/>
              </a:rPr>
              <a:t>From Monday 11 August, the number 12 bus will leave the station at 8.15 am instead of 8.00 am. The evening bus will still leave at 5.30 pm. Sorry for any inconvenience.</a:t>
            </a:r>
          </a:p>
          <a:p>
            <a:pPr>
              <a:buNone/>
            </a:pPr>
            <a:br>
              <a:rPr lang="en-GB" dirty="0"/>
            </a:br>
            <a:endParaRPr lang="en-GB" dirty="0"/>
          </a:p>
          <a:p>
            <a:pPr>
              <a:buNone/>
            </a:pPr>
            <a:r>
              <a:rPr lang="en-GB" b="1" dirty="0">
                <a:solidFill>
                  <a:srgbClr val="C00000"/>
                </a:solidFill>
                <a:effectLst/>
              </a:rPr>
              <a:t>What is the main purpose of this text?</a:t>
            </a:r>
            <a:endParaRPr lang="en-GB" dirty="0">
              <a:solidFill>
                <a:srgbClr val="C00000"/>
              </a:solidFill>
              <a:effectLst/>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inform</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endParaRPr lang="en-GB" dirty="0"/>
          </a:p>
        </p:txBody>
      </p:sp>
    </p:spTree>
    <p:extLst>
      <p:ext uri="{BB962C8B-B14F-4D97-AF65-F5344CB8AC3E}">
        <p14:creationId xmlns:p14="http://schemas.microsoft.com/office/powerpoint/2010/main" val="1802302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4272-9FDB-24E3-DCD9-73C406BD5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17A1A-8B21-54C2-18F3-C1AC94E8182A}"/>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FF772972-F9AD-9698-33CC-F950CD967001}"/>
              </a:ext>
            </a:extLst>
          </p:cNvPr>
          <p:cNvSpPr>
            <a:spLocks noGrp="1"/>
          </p:cNvSpPr>
          <p:nvPr>
            <p:ph idx="1"/>
          </p:nvPr>
        </p:nvSpPr>
        <p:spPr>
          <a:xfrm>
            <a:off x="838200" y="1880753"/>
            <a:ext cx="9035473" cy="4192156"/>
          </a:xfrm>
        </p:spPr>
        <p:txBody>
          <a:bodyPr/>
          <a:lstStyle/>
          <a:p>
            <a:pPr>
              <a:buNone/>
            </a:pPr>
            <a:r>
              <a:rPr lang="en-GB" b="1" dirty="0">
                <a:effectLst/>
              </a:rPr>
              <a:t>How to Reset Your Password</a:t>
            </a:r>
            <a:endParaRPr lang="en-GB" dirty="0">
              <a:effectLst/>
            </a:endParaRPr>
          </a:p>
          <a:p>
            <a:pPr marL="342900" lvl="0" indent="-342900">
              <a:buFont typeface="+mj-lt"/>
              <a:buAutoNum type="arabicPeriod"/>
            </a:pPr>
            <a:r>
              <a:rPr lang="en-GB" dirty="0"/>
              <a:t>Go to the login page.</a:t>
            </a:r>
          </a:p>
          <a:p>
            <a:pPr marL="342900" lvl="0" indent="-342900">
              <a:buFont typeface="+mj-lt"/>
              <a:buAutoNum type="arabicPeriod"/>
            </a:pPr>
            <a:r>
              <a:rPr lang="en-GB" dirty="0"/>
              <a:t>Click “Forgotten password”.</a:t>
            </a:r>
          </a:p>
          <a:p>
            <a:pPr marL="342900" lvl="0" indent="-342900">
              <a:buFont typeface="+mj-lt"/>
              <a:buAutoNum type="arabicPeriod"/>
            </a:pPr>
            <a:r>
              <a:rPr lang="en-GB" dirty="0"/>
              <a:t>Enter your email address.</a:t>
            </a:r>
          </a:p>
          <a:p>
            <a:pPr marL="342900" lvl="0" indent="-342900">
              <a:buFont typeface="+mj-lt"/>
              <a:buAutoNum type="arabicPeriod"/>
            </a:pPr>
            <a:r>
              <a:rPr lang="en-GB" dirty="0"/>
              <a:t>Check your email for the reset link.</a:t>
            </a:r>
          </a:p>
          <a:p>
            <a:pPr marL="342900" lvl="0" indent="-342900">
              <a:buFont typeface="+mj-lt"/>
              <a:buAutoNum type="arabicPeriod"/>
            </a:pPr>
            <a:r>
              <a:rPr lang="en-GB" dirty="0"/>
              <a:t>Click the link and type a new password.</a:t>
            </a:r>
          </a:p>
          <a:p>
            <a:pPr>
              <a:buNone/>
            </a:pPr>
            <a:br>
              <a:rPr lang="en-GB" dirty="0">
                <a:solidFill>
                  <a:srgbClr val="C00000"/>
                </a:solidFill>
              </a:rPr>
            </a:br>
            <a:r>
              <a:rPr lang="en-GB" b="1" dirty="0">
                <a:solidFill>
                  <a:srgbClr val="C00000"/>
                </a:solidFill>
                <a:effectLst/>
              </a:rPr>
              <a:t>What is the main purpose of this text?</a:t>
            </a:r>
            <a:endParaRPr lang="en-GB" dirty="0">
              <a:solidFill>
                <a:srgbClr val="C00000"/>
              </a:solidFill>
              <a:effectLst/>
            </a:endParaRPr>
          </a:p>
          <a:p>
            <a:endParaRPr lang="en-GB" dirty="0"/>
          </a:p>
        </p:txBody>
      </p:sp>
    </p:spTree>
    <p:extLst>
      <p:ext uri="{BB962C8B-B14F-4D97-AF65-F5344CB8AC3E}">
        <p14:creationId xmlns:p14="http://schemas.microsoft.com/office/powerpoint/2010/main" val="2570298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049EE-E7C6-54BF-C2C5-95CC24091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92A3A-66FC-AF7C-8A92-D7A1A645072B}"/>
              </a:ext>
            </a:extLst>
          </p:cNvPr>
          <p:cNvSpPr>
            <a:spLocks noGrp="1"/>
          </p:cNvSpPr>
          <p:nvPr>
            <p:ph type="title"/>
          </p:nvPr>
        </p:nvSpPr>
        <p:spPr/>
        <p:txBody>
          <a:bodyPr/>
          <a:lstStyle/>
          <a:p>
            <a:r>
              <a:rPr lang="en-GB" b="1" dirty="0">
                <a:solidFill>
                  <a:srgbClr val="C00000"/>
                </a:solidFill>
              </a:rPr>
              <a:t>Quick Test: Read this short text</a:t>
            </a:r>
            <a:br>
              <a:rPr lang="en-GB" dirty="0"/>
            </a:br>
            <a:endParaRPr lang="en-GB" dirty="0"/>
          </a:p>
        </p:txBody>
      </p:sp>
      <p:sp>
        <p:nvSpPr>
          <p:cNvPr id="3" name="Content Placeholder 2">
            <a:extLst>
              <a:ext uri="{FF2B5EF4-FFF2-40B4-BE49-F238E27FC236}">
                <a16:creationId xmlns:a16="http://schemas.microsoft.com/office/drawing/2014/main" id="{AA4A3E12-FDD5-B693-8536-32CDF487CC98}"/>
              </a:ext>
            </a:extLst>
          </p:cNvPr>
          <p:cNvSpPr>
            <a:spLocks noGrp="1"/>
          </p:cNvSpPr>
          <p:nvPr>
            <p:ph idx="1"/>
          </p:nvPr>
        </p:nvSpPr>
        <p:spPr>
          <a:xfrm>
            <a:off x="838200" y="1690688"/>
            <a:ext cx="9035473" cy="4478483"/>
          </a:xfrm>
        </p:spPr>
        <p:txBody>
          <a:bodyPr/>
          <a:lstStyle/>
          <a:p>
            <a:pPr>
              <a:buNone/>
            </a:pPr>
            <a:r>
              <a:rPr lang="en-GB" b="1" dirty="0">
                <a:effectLst/>
              </a:rPr>
              <a:t>How to Reset Your Password</a:t>
            </a:r>
            <a:endParaRPr lang="en-GB" dirty="0">
              <a:effectLst/>
            </a:endParaRPr>
          </a:p>
          <a:p>
            <a:pPr marL="342900" lvl="0" indent="-342900">
              <a:buFont typeface="+mj-lt"/>
              <a:buAutoNum type="arabicPeriod"/>
            </a:pPr>
            <a:r>
              <a:rPr lang="en-GB" dirty="0"/>
              <a:t>Go to the login page.</a:t>
            </a:r>
          </a:p>
          <a:p>
            <a:pPr marL="342900" lvl="0" indent="-342900">
              <a:buFont typeface="+mj-lt"/>
              <a:buAutoNum type="arabicPeriod"/>
            </a:pPr>
            <a:r>
              <a:rPr lang="en-GB" dirty="0"/>
              <a:t>Click “Forgotten password”.</a:t>
            </a:r>
          </a:p>
          <a:p>
            <a:pPr marL="342900" lvl="0" indent="-342900">
              <a:buFont typeface="+mj-lt"/>
              <a:buAutoNum type="arabicPeriod"/>
            </a:pPr>
            <a:r>
              <a:rPr lang="en-GB" dirty="0"/>
              <a:t>Enter your email address.</a:t>
            </a:r>
          </a:p>
          <a:p>
            <a:pPr marL="342900" lvl="0" indent="-342900">
              <a:buFont typeface="+mj-lt"/>
              <a:buAutoNum type="arabicPeriod"/>
            </a:pPr>
            <a:r>
              <a:rPr lang="en-GB" dirty="0"/>
              <a:t>Check your email for the reset link.</a:t>
            </a:r>
          </a:p>
          <a:p>
            <a:pPr marL="342900" lvl="0" indent="-342900">
              <a:buFont typeface="+mj-lt"/>
              <a:buAutoNum type="arabicPeriod"/>
            </a:pPr>
            <a:r>
              <a:rPr lang="en-GB" dirty="0"/>
              <a:t>Click the link and type a new password.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GB" dirty="0">
                <a:solidFill>
                  <a:srgbClr val="C00000"/>
                </a:solidFill>
              </a:rPr>
            </a:br>
            <a:r>
              <a:rPr lang="en-GB" b="1" dirty="0">
                <a:solidFill>
                  <a:srgbClr val="C00000"/>
                </a:solidFill>
                <a:effectLst/>
              </a:rPr>
              <a:t>What is the main purpose of this text?</a:t>
            </a:r>
            <a:r>
              <a:rPr kumimoji="0" lang="en-GB" sz="2800" b="1" i="0" u="none" strike="noStrike" kern="1200" cap="none" spc="0" normalizeH="0" baseline="0" noProof="0" dirty="0">
                <a:ln>
                  <a:noFill/>
                </a:ln>
                <a:solidFill>
                  <a:srgbClr val="C00000"/>
                </a:solidFill>
                <a:effectLst/>
                <a:uLnTx/>
                <a:uFillTx/>
                <a:latin typeface="Times New Roman"/>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C00000"/>
                </a:solidFill>
                <a:effectLst/>
                <a:uLnTx/>
                <a:uFillTx/>
                <a:latin typeface="Times New Roman"/>
                <a:ea typeface="+mn-ea"/>
                <a:cs typeface="+mn-cs"/>
              </a:rPr>
              <a:t>ANSWER: </a:t>
            </a:r>
            <a:r>
              <a:rPr kumimoji="0" lang="en-GB" sz="2800" b="1" i="0" u="none" strike="noStrike" kern="1200" cap="none" spc="0" normalizeH="0" baseline="0" noProof="0" dirty="0">
                <a:ln>
                  <a:noFill/>
                </a:ln>
                <a:solidFill>
                  <a:prstClr val="black"/>
                </a:solidFill>
                <a:effectLst/>
                <a:uLnTx/>
                <a:uFillTx/>
                <a:latin typeface="Times New Roman"/>
                <a:ea typeface="+mn-ea"/>
                <a:cs typeface="+mn-cs"/>
              </a:rPr>
              <a:t>To instruct</a:t>
            </a:r>
            <a:endParaRPr kumimoji="0" lang="en-GB" sz="2800" b="0" i="0" u="none" strike="noStrike" kern="1200" cap="none" spc="0" normalizeH="0" baseline="0" noProof="0" dirty="0">
              <a:ln>
                <a:noFill/>
              </a:ln>
              <a:solidFill>
                <a:prstClr val="black"/>
              </a:solidFill>
              <a:effectLst/>
              <a:uLnTx/>
              <a:uFillTx/>
              <a:latin typeface="Times New Roman"/>
              <a:ea typeface="+mn-ea"/>
              <a:cs typeface="+mn-cs"/>
            </a:endParaRPr>
          </a:p>
          <a:p>
            <a:pPr>
              <a:buNone/>
            </a:pPr>
            <a:endParaRPr lang="en-GB" dirty="0">
              <a:solidFill>
                <a:srgbClr val="C00000"/>
              </a:solidFill>
              <a:effectLst/>
            </a:endParaRPr>
          </a:p>
          <a:p>
            <a:endParaRPr lang="en-GB" dirty="0"/>
          </a:p>
        </p:txBody>
      </p:sp>
    </p:spTree>
    <p:extLst>
      <p:ext uri="{BB962C8B-B14F-4D97-AF65-F5344CB8AC3E}">
        <p14:creationId xmlns:p14="http://schemas.microsoft.com/office/powerpoint/2010/main" val="115169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9595-D8A1-9805-1E34-BDE273BC6A78}"/>
              </a:ext>
            </a:extLst>
          </p:cNvPr>
          <p:cNvSpPr>
            <a:spLocks noGrp="1"/>
          </p:cNvSpPr>
          <p:nvPr>
            <p:ph type="title"/>
          </p:nvPr>
        </p:nvSpPr>
        <p:spPr/>
        <p:txBody>
          <a:bodyPr/>
          <a:lstStyle/>
          <a:p>
            <a:r>
              <a:rPr lang="en-GB" sz="6000" b="1" dirty="0">
                <a:solidFill>
                  <a:srgbClr val="7030A0"/>
                </a:solidFill>
              </a:rPr>
              <a:t>GAME TIME</a:t>
            </a:r>
          </a:p>
        </p:txBody>
      </p:sp>
      <p:sp>
        <p:nvSpPr>
          <p:cNvPr id="3" name="Content Placeholder 2">
            <a:extLst>
              <a:ext uri="{FF2B5EF4-FFF2-40B4-BE49-F238E27FC236}">
                <a16:creationId xmlns:a16="http://schemas.microsoft.com/office/drawing/2014/main" id="{9E491674-D0A9-227F-843A-F2B3A7756060}"/>
              </a:ext>
            </a:extLst>
          </p:cNvPr>
          <p:cNvSpPr>
            <a:spLocks noGrp="1"/>
          </p:cNvSpPr>
          <p:nvPr>
            <p:ph idx="1"/>
          </p:nvPr>
        </p:nvSpPr>
        <p:spPr/>
        <p:txBody>
          <a:bodyPr/>
          <a:lstStyle/>
          <a:p>
            <a:r>
              <a:rPr lang="en-GB" dirty="0">
                <a:hlinkClick r:id="rId2"/>
              </a:rPr>
              <a:t>TEXT PURPOSE | </a:t>
            </a:r>
            <a:r>
              <a:rPr lang="en-GB" dirty="0" err="1">
                <a:hlinkClick r:id="rId2"/>
              </a:rPr>
              <a:t>Baamboozle</a:t>
            </a:r>
            <a:r>
              <a:rPr lang="en-GB" dirty="0">
                <a:hlinkClick r:id="rId2"/>
              </a:rPr>
              <a:t> - </a:t>
            </a:r>
            <a:r>
              <a:rPr lang="en-GB" dirty="0" err="1">
                <a:hlinkClick r:id="rId2"/>
              </a:rPr>
              <a:t>Baamboozle</a:t>
            </a:r>
            <a:r>
              <a:rPr lang="en-GB" dirty="0">
                <a:hlinkClick r:id="rId2"/>
              </a:rPr>
              <a:t> | The Most Fun Classroom Games!</a:t>
            </a:r>
            <a:endParaRPr lang="en-GB" dirty="0"/>
          </a:p>
          <a:p>
            <a:endParaRPr lang="en-GB" dirty="0"/>
          </a:p>
          <a:p>
            <a:r>
              <a:rPr lang="en-GB" dirty="0">
                <a:hlinkClick r:id="rId2"/>
              </a:rPr>
              <a:t>https://www.baamboozle.com/game/3710550</a:t>
            </a:r>
            <a:endParaRPr lang="en-GB" dirty="0"/>
          </a:p>
          <a:p>
            <a:endParaRPr lang="en-GB" dirty="0"/>
          </a:p>
        </p:txBody>
      </p:sp>
    </p:spTree>
    <p:extLst>
      <p:ext uri="{BB962C8B-B14F-4D97-AF65-F5344CB8AC3E}">
        <p14:creationId xmlns:p14="http://schemas.microsoft.com/office/powerpoint/2010/main" val="1389307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14A82-FB17-3CAA-1D99-3B51375FCA4F}"/>
              </a:ext>
            </a:extLst>
          </p:cNvPr>
          <p:cNvSpPr>
            <a:spLocks noGrp="1"/>
          </p:cNvSpPr>
          <p:nvPr>
            <p:ph type="title"/>
          </p:nvPr>
        </p:nvSpPr>
        <p:spPr>
          <a:xfrm>
            <a:off x="1629063" y="805873"/>
            <a:ext cx="8933873" cy="3059545"/>
          </a:xfrm>
        </p:spPr>
        <p:txBody>
          <a:bodyPr/>
          <a:lstStyle/>
          <a:p>
            <a:pPr algn="ctr"/>
            <a:r>
              <a:rPr lang="en-GB" sz="6000" b="1" dirty="0">
                <a:solidFill>
                  <a:srgbClr val="C00000"/>
                </a:solidFill>
              </a:rPr>
              <a:t>TEXT PURPOSE </a:t>
            </a:r>
            <a:br>
              <a:rPr lang="en-GB" sz="6000" b="1" dirty="0">
                <a:solidFill>
                  <a:srgbClr val="C00000"/>
                </a:solidFill>
              </a:rPr>
            </a:br>
            <a:r>
              <a:rPr lang="en-GB" sz="6000" b="1" dirty="0">
                <a:solidFill>
                  <a:srgbClr val="C00000"/>
                </a:solidFill>
              </a:rPr>
              <a:t>WORKSHEET</a:t>
            </a:r>
            <a:br>
              <a:rPr lang="en-GB" b="1" dirty="0">
                <a:solidFill>
                  <a:srgbClr val="C00000"/>
                </a:solidFill>
              </a:rPr>
            </a:br>
            <a:r>
              <a:rPr lang="en-GB" b="1" dirty="0">
                <a:solidFill>
                  <a:srgbClr val="C00000"/>
                </a:solidFill>
              </a:rPr>
              <a:t>(Word Document)</a:t>
            </a:r>
          </a:p>
        </p:txBody>
      </p:sp>
    </p:spTree>
    <p:extLst>
      <p:ext uri="{BB962C8B-B14F-4D97-AF65-F5344CB8AC3E}">
        <p14:creationId xmlns:p14="http://schemas.microsoft.com/office/powerpoint/2010/main" val="671383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F9A3-41FC-14F7-DB4F-19C3AC179C7D}"/>
              </a:ext>
            </a:extLst>
          </p:cNvPr>
          <p:cNvSpPr>
            <a:spLocks noGrp="1"/>
          </p:cNvSpPr>
          <p:nvPr>
            <p:ph type="title"/>
          </p:nvPr>
        </p:nvSpPr>
        <p:spPr/>
        <p:txBody>
          <a:bodyPr/>
          <a:lstStyle/>
          <a:p>
            <a:r>
              <a:rPr lang="en-GB" b="1" dirty="0">
                <a:solidFill>
                  <a:srgbClr val="C00000"/>
                </a:solidFill>
              </a:rPr>
              <a:t>Homework</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504518DC-7164-D4FC-662B-B7B5AE856313}"/>
              </a:ext>
            </a:extLst>
          </p:cNvPr>
          <p:cNvSpPr>
            <a:spLocks noGrp="1"/>
          </p:cNvSpPr>
          <p:nvPr>
            <p:ph idx="1"/>
          </p:nvPr>
        </p:nvSpPr>
        <p:spPr/>
        <p:txBody>
          <a:bodyPr/>
          <a:lstStyle/>
          <a:p>
            <a:pPr marL="342900" lvl="0" indent="-342900">
              <a:buFont typeface="+mj-lt"/>
              <a:buAutoNum type="arabicPeriod"/>
            </a:pPr>
            <a:r>
              <a:rPr lang="en-GB" dirty="0"/>
              <a:t>Find </a:t>
            </a:r>
            <a:r>
              <a:rPr lang="en-GB" b="1" dirty="0"/>
              <a:t>three different texts</a:t>
            </a:r>
            <a:r>
              <a:rPr lang="en-GB" dirty="0"/>
              <a:t> at home or online (for example: a leaflet, an advert, a short email, a recipe, a news headline).</a:t>
            </a:r>
          </a:p>
          <a:p>
            <a:pPr marL="342900" lvl="0" indent="-342900">
              <a:buFont typeface="+mj-lt"/>
              <a:buAutoNum type="arabicPeriod"/>
            </a:pPr>
            <a:r>
              <a:rPr lang="en-GB" dirty="0"/>
              <a:t>For each one, write:</a:t>
            </a:r>
          </a:p>
          <a:p>
            <a:pPr marL="742950" lvl="1" indent="-285750">
              <a:buFont typeface="+mj-lt"/>
              <a:buAutoNum type="arabicPeriod"/>
            </a:pPr>
            <a:r>
              <a:rPr lang="en-GB" dirty="0"/>
              <a:t>What the text is</a:t>
            </a:r>
          </a:p>
          <a:p>
            <a:pPr marL="742950" lvl="1" indent="-285750">
              <a:buFont typeface="+mj-lt"/>
              <a:buAutoNum type="arabicPeriod"/>
            </a:pPr>
            <a:r>
              <a:rPr lang="en-GB" dirty="0"/>
              <a:t>Its main purpose</a:t>
            </a:r>
          </a:p>
          <a:p>
            <a:pPr marL="742950" lvl="1" indent="-285750">
              <a:buFont typeface="+mj-lt"/>
              <a:buAutoNum type="arabicPeriod"/>
            </a:pPr>
            <a:r>
              <a:rPr lang="en-GB" dirty="0"/>
              <a:t>One reason why you think that is the purpose</a:t>
            </a:r>
          </a:p>
          <a:p>
            <a:pPr>
              <a:buNone/>
            </a:pPr>
            <a:r>
              <a:rPr lang="en-GB" dirty="0">
                <a:effectLst/>
              </a:rPr>
              <a:t>Share your answers with the class in the next lesson.</a:t>
            </a:r>
          </a:p>
          <a:p>
            <a:endParaRPr lang="en-GB" dirty="0"/>
          </a:p>
        </p:txBody>
      </p:sp>
    </p:spTree>
    <p:extLst>
      <p:ext uri="{BB962C8B-B14F-4D97-AF65-F5344CB8AC3E}">
        <p14:creationId xmlns:p14="http://schemas.microsoft.com/office/powerpoint/2010/main" val="306657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7535B-BE78-549B-93B6-7A19A3814FBF}"/>
              </a:ext>
            </a:extLst>
          </p:cNvPr>
          <p:cNvSpPr>
            <a:spLocks noGrp="1"/>
          </p:cNvSpPr>
          <p:nvPr>
            <p:ph type="title"/>
          </p:nvPr>
        </p:nvSpPr>
        <p:spPr>
          <a:xfrm>
            <a:off x="1029478" y="1610264"/>
            <a:ext cx="6108441" cy="2803849"/>
          </a:xfrm>
        </p:spPr>
        <p:txBody>
          <a:bodyPr>
            <a:noAutofit/>
          </a:bodyPr>
          <a:lstStyle/>
          <a:p>
            <a:pPr algn="ctr"/>
            <a:r>
              <a:rPr lang="en-GB" sz="6600" b="1" dirty="0">
                <a:solidFill>
                  <a:schemeClr val="accent3">
                    <a:lumMod val="75000"/>
                  </a:schemeClr>
                </a:solidFill>
                <a:latin typeface="+mj-lt"/>
              </a:rPr>
              <a:t>Why do people write things?</a:t>
            </a:r>
          </a:p>
        </p:txBody>
      </p:sp>
      <p:pic>
        <p:nvPicPr>
          <p:cNvPr id="5" name="Picture 4" descr="A cartoon of a child holding a question mark&#10;&#10;AI-generated content may be incorrect.">
            <a:extLst>
              <a:ext uri="{FF2B5EF4-FFF2-40B4-BE49-F238E27FC236}">
                <a16:creationId xmlns:a16="http://schemas.microsoft.com/office/drawing/2014/main" id="{F82195B3-FBF4-2730-8828-A723ACD629FA}"/>
              </a:ext>
            </a:extLst>
          </p:cNvPr>
          <p:cNvPicPr>
            <a:picLocks noChangeAspect="1"/>
          </p:cNvPicPr>
          <p:nvPr/>
        </p:nvPicPr>
        <p:blipFill>
          <a:blip r:embed="rId2"/>
          <a:srcRect l="28976" t="15919" r="21981" b="6530"/>
          <a:stretch>
            <a:fillRect/>
          </a:stretch>
        </p:blipFill>
        <p:spPr>
          <a:xfrm>
            <a:off x="7348052" y="680809"/>
            <a:ext cx="3437140" cy="4556209"/>
          </a:xfrm>
          <a:prstGeom prst="rect">
            <a:avLst/>
          </a:prstGeom>
        </p:spPr>
      </p:pic>
    </p:spTree>
    <p:extLst>
      <p:ext uri="{BB962C8B-B14F-4D97-AF65-F5344CB8AC3E}">
        <p14:creationId xmlns:p14="http://schemas.microsoft.com/office/powerpoint/2010/main" val="732080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B75DC-C098-CC56-8913-3D6CA70CDA12}"/>
              </a:ext>
            </a:extLst>
          </p:cNvPr>
          <p:cNvSpPr>
            <a:spLocks noGrp="1"/>
          </p:cNvSpPr>
          <p:nvPr>
            <p:ph type="title"/>
          </p:nvPr>
        </p:nvSpPr>
        <p:spPr>
          <a:xfrm>
            <a:off x="520400" y="782369"/>
            <a:ext cx="11151200" cy="1285421"/>
          </a:xfrm>
        </p:spPr>
        <p:txBody>
          <a:bodyPr>
            <a:noAutofit/>
          </a:bodyPr>
          <a:lstStyle/>
          <a:p>
            <a:pPr algn="ctr"/>
            <a:r>
              <a:rPr kumimoji="0" lang="en-GB" sz="6600" b="1" i="0" u="none" strike="noStrike" kern="0" cap="none" spc="0" normalizeH="0" baseline="0" noProof="0" dirty="0">
                <a:ln>
                  <a:noFill/>
                </a:ln>
                <a:solidFill>
                  <a:srgbClr val="0D98D7"/>
                </a:solidFill>
                <a:effectLst/>
                <a:uLnTx/>
                <a:uFillTx/>
                <a:latin typeface="+mj-lt"/>
                <a:ea typeface="Calibri"/>
                <a:cs typeface="Calibri"/>
                <a:sym typeface="Calibri"/>
              </a:rPr>
              <a:t>What is 'Text Purpose'?</a:t>
            </a:r>
            <a:endParaRPr lang="en-GB" sz="6600" b="1" dirty="0">
              <a:latin typeface="+mj-lt"/>
            </a:endParaRPr>
          </a:p>
        </p:txBody>
      </p:sp>
      <p:sp>
        <p:nvSpPr>
          <p:cNvPr id="5" name="Rectangle 2">
            <a:extLst>
              <a:ext uri="{FF2B5EF4-FFF2-40B4-BE49-F238E27FC236}">
                <a16:creationId xmlns:a16="http://schemas.microsoft.com/office/drawing/2014/main" id="{1FB5656B-ACBB-9A62-80EC-5A9BC30DCA19}"/>
              </a:ext>
            </a:extLst>
          </p:cNvPr>
          <p:cNvSpPr>
            <a:spLocks noGrp="1" noChangeArrowheads="1"/>
          </p:cNvSpPr>
          <p:nvPr>
            <p:ph type="body" idx="1"/>
          </p:nvPr>
        </p:nvSpPr>
        <p:spPr bwMode="auto">
          <a:xfrm>
            <a:off x="1132609" y="2368202"/>
            <a:ext cx="9926781" cy="328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5" marR="0" lvl="0" indent="0" algn="ctr" defTabSz="914400" rtl="0" eaLnBrk="1" fontAlgn="auto" latinLnBrk="0" hangingPunct="1">
              <a:lnSpc>
                <a:spcPct val="100000"/>
              </a:lnSpc>
              <a:spcBef>
                <a:spcPts val="361"/>
              </a:spcBef>
              <a:spcAft>
                <a:spcPts val="0"/>
              </a:spcAft>
              <a:buClr>
                <a:srgbClr val="000000"/>
              </a:buClr>
              <a:buSzPts val="1800"/>
              <a:buNone/>
              <a:tabLst/>
              <a:defRPr/>
            </a:pPr>
            <a:r>
              <a:rPr kumimoji="0" lang="en-GB" sz="5400" b="1" i="0" u="none" strike="noStrike" kern="0" cap="none" spc="0" normalizeH="0" baseline="0" noProof="0" dirty="0">
                <a:ln>
                  <a:noFill/>
                </a:ln>
                <a:solidFill>
                  <a:srgbClr val="C00000"/>
                </a:solidFill>
                <a:effectLst/>
                <a:uLnTx/>
                <a:uFillTx/>
                <a:latin typeface="+mj-lt"/>
                <a:ea typeface="Calibri"/>
                <a:cs typeface="Calibri"/>
                <a:sym typeface="Calibri"/>
              </a:rPr>
              <a:t>The purpose </a:t>
            </a:r>
            <a:r>
              <a:rPr kumimoji="0" lang="en-GB" sz="5400" b="0" i="0" u="none" strike="noStrike" kern="0" cap="none" spc="0" normalizeH="0" baseline="0" noProof="0" dirty="0">
                <a:ln>
                  <a:noFill/>
                </a:ln>
                <a:solidFill>
                  <a:srgbClr val="C00000"/>
                </a:solidFill>
                <a:effectLst/>
                <a:uLnTx/>
                <a:uFillTx/>
                <a:latin typeface="+mj-lt"/>
                <a:ea typeface="Calibri"/>
                <a:cs typeface="Calibri"/>
                <a:sym typeface="Calibri"/>
              </a:rPr>
              <a:t>is the reason why a text is written.</a:t>
            </a:r>
          </a:p>
          <a:p>
            <a:pPr marL="228605" marR="0" lvl="0" indent="0" algn="ctr" defTabSz="914400" rtl="0" eaLnBrk="1" fontAlgn="auto" latinLnBrk="0" hangingPunct="1">
              <a:lnSpc>
                <a:spcPct val="100000"/>
              </a:lnSpc>
              <a:spcBef>
                <a:spcPts val="361"/>
              </a:spcBef>
              <a:spcAft>
                <a:spcPts val="0"/>
              </a:spcAft>
              <a:buClr>
                <a:srgbClr val="000000"/>
              </a:buClr>
              <a:buSzPts val="1800"/>
              <a:tabLst/>
              <a:defRPr/>
            </a:pPr>
            <a:endParaRPr lang="en-US" altLang="en-US" sz="3200" b="1" dirty="0">
              <a:solidFill>
                <a:srgbClr val="FF0000"/>
              </a:solidFill>
              <a:latin typeface="+mj-lt"/>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2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695942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268CF-D320-5DE2-DA9F-1E7FAE394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EA571-E290-75AE-10FD-11DAC2C9946B}"/>
              </a:ext>
            </a:extLst>
          </p:cNvPr>
          <p:cNvSpPr>
            <a:spLocks noGrp="1"/>
          </p:cNvSpPr>
          <p:nvPr>
            <p:ph type="title"/>
          </p:nvPr>
        </p:nvSpPr>
        <p:spPr>
          <a:xfrm>
            <a:off x="609601" y="387515"/>
            <a:ext cx="11151200" cy="680400"/>
          </a:xfrm>
        </p:spPr>
        <p:txBody>
          <a:bodyPr>
            <a:noAutofit/>
          </a:bodyPr>
          <a:lstStyle/>
          <a:p>
            <a:pPr algn="ctr"/>
            <a:r>
              <a:rPr kumimoji="0" lang="en-GB" sz="4800" b="1" i="0" u="none" strike="noStrike" kern="0" cap="none" spc="0" normalizeH="0" baseline="0" noProof="0" dirty="0">
                <a:ln>
                  <a:noFill/>
                </a:ln>
                <a:solidFill>
                  <a:srgbClr val="0D98D7"/>
                </a:solidFill>
                <a:effectLst/>
                <a:uLnTx/>
                <a:uFillTx/>
                <a:latin typeface="+mj-lt"/>
                <a:ea typeface="Calibri"/>
                <a:cs typeface="Calibri"/>
                <a:sym typeface="Calibri"/>
              </a:rPr>
              <a:t>What is 'Text Purpose'?</a:t>
            </a:r>
            <a:endParaRPr lang="en-GB" sz="4800" b="1" dirty="0">
              <a:latin typeface="+mj-lt"/>
            </a:endParaRPr>
          </a:p>
        </p:txBody>
      </p:sp>
      <p:sp>
        <p:nvSpPr>
          <p:cNvPr id="5" name="Rectangle 2">
            <a:extLst>
              <a:ext uri="{FF2B5EF4-FFF2-40B4-BE49-F238E27FC236}">
                <a16:creationId xmlns:a16="http://schemas.microsoft.com/office/drawing/2014/main" id="{C2A8BE98-EEDE-E0B8-B7F4-29C36F95A5A0}"/>
              </a:ext>
            </a:extLst>
          </p:cNvPr>
          <p:cNvSpPr>
            <a:spLocks noGrp="1" noChangeArrowheads="1"/>
          </p:cNvSpPr>
          <p:nvPr>
            <p:ph type="body" idx="1"/>
          </p:nvPr>
        </p:nvSpPr>
        <p:spPr bwMode="auto">
          <a:xfrm>
            <a:off x="609601" y="1067915"/>
            <a:ext cx="9926781" cy="629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5" marR="0" lvl="0" indent="0" algn="ctr" defTabSz="914400" rtl="0" eaLnBrk="1" fontAlgn="auto" latinLnBrk="0" hangingPunct="1">
              <a:lnSpc>
                <a:spcPct val="100000"/>
              </a:lnSpc>
              <a:spcBef>
                <a:spcPts val="361"/>
              </a:spcBef>
              <a:spcAft>
                <a:spcPts val="0"/>
              </a:spcAft>
              <a:buClr>
                <a:srgbClr val="000000"/>
              </a:buClr>
              <a:buSzPts val="1800"/>
              <a:tabLst/>
              <a:defRPr/>
            </a:pPr>
            <a:r>
              <a:rPr kumimoji="0" lang="en-GB" sz="4000" b="1" i="0" u="none" strike="noStrike" kern="0" cap="none" spc="0" normalizeH="0" baseline="0" noProof="0" dirty="0">
                <a:ln>
                  <a:noFill/>
                </a:ln>
                <a:solidFill>
                  <a:srgbClr val="FF0000"/>
                </a:solidFill>
                <a:effectLst/>
                <a:uLnTx/>
                <a:uFillTx/>
                <a:latin typeface="+mj-lt"/>
                <a:ea typeface="Calibri"/>
                <a:cs typeface="Calibri"/>
                <a:sym typeface="Calibri"/>
              </a:rPr>
              <a:t>The purpose </a:t>
            </a:r>
            <a:r>
              <a:rPr kumimoji="0" lang="en-GB" sz="4000" b="0" i="0" u="none" strike="noStrike" kern="0" cap="none" spc="0" normalizeH="0" baseline="0" noProof="0" dirty="0">
                <a:ln>
                  <a:noFill/>
                </a:ln>
                <a:solidFill>
                  <a:srgbClr val="FF0000"/>
                </a:solidFill>
                <a:effectLst/>
                <a:uLnTx/>
                <a:uFillTx/>
                <a:latin typeface="+mj-lt"/>
                <a:ea typeface="Calibri"/>
                <a:cs typeface="Calibri"/>
                <a:sym typeface="Calibri"/>
              </a:rPr>
              <a:t>is the reason why a text is written.</a:t>
            </a:r>
          </a:p>
          <a:p>
            <a:pPr marL="228605" marR="0" lvl="0" indent="0" algn="ctr" defTabSz="914400" rtl="0" eaLnBrk="1" fontAlgn="auto" latinLnBrk="0" hangingPunct="1">
              <a:lnSpc>
                <a:spcPct val="100000"/>
              </a:lnSpc>
              <a:spcBef>
                <a:spcPts val="361"/>
              </a:spcBef>
              <a:spcAft>
                <a:spcPts val="0"/>
              </a:spcAft>
              <a:buClr>
                <a:srgbClr val="000000"/>
              </a:buClr>
              <a:buSzPts val="1800"/>
              <a:tabLst/>
              <a:defRPr/>
            </a:pPr>
            <a:endParaRPr lang="en-US" altLang="en-US" sz="3200" b="1" dirty="0">
              <a:solidFill>
                <a:srgbClr val="FF0000"/>
              </a:solidFill>
              <a:latin typeface="+mj-lt"/>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1" i="0" u="none" strike="noStrike" cap="none" normalizeH="0" baseline="0" dirty="0">
                <a:ln>
                  <a:noFill/>
                </a:ln>
                <a:solidFill>
                  <a:schemeClr val="tx1"/>
                </a:solidFill>
                <a:effectLst/>
                <a:latin typeface="+mj-lt"/>
              </a:rPr>
              <a:t>To inform</a:t>
            </a:r>
            <a:r>
              <a:rPr kumimoji="0" lang="en-US" altLang="en-US" sz="3200" b="0" i="0" u="none" strike="noStrike" cap="none" normalizeH="0" baseline="0" dirty="0">
                <a:ln>
                  <a:noFill/>
                </a:ln>
                <a:solidFill>
                  <a:schemeClr val="tx1"/>
                </a:solidFill>
                <a:effectLst/>
                <a:latin typeface="+mj-lt"/>
              </a:rPr>
              <a:t> – give facts or information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1" u="none" strike="noStrike" cap="none" normalizeH="0" baseline="0" dirty="0">
                <a:ln>
                  <a:noFill/>
                </a:ln>
                <a:solidFill>
                  <a:schemeClr val="tx1"/>
                </a:solidFill>
                <a:effectLst/>
                <a:latin typeface="+mj-lt"/>
              </a:rPr>
              <a:t>Examples:</a:t>
            </a:r>
            <a:r>
              <a:rPr kumimoji="0" lang="en-US" altLang="en-US" sz="3200" b="0" i="0" u="none" strike="noStrike" cap="none" normalizeH="0" baseline="0" dirty="0">
                <a:ln>
                  <a:noFill/>
                </a:ln>
                <a:solidFill>
                  <a:schemeClr val="tx1"/>
                </a:solidFill>
                <a:effectLst/>
                <a:latin typeface="+mj-lt"/>
              </a:rPr>
              <a:t> News article, leaflet about opening hours, school newsletter, bus timetable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chemeClr val="tx1"/>
                </a:solidFill>
                <a:effectLst/>
                <a:latin typeface="+mj-lt"/>
              </a:rPr>
              <a:t>2. To instruct</a:t>
            </a:r>
            <a:r>
              <a:rPr kumimoji="0" lang="en-US" altLang="en-US" sz="3200" b="0" i="0" u="none" strike="noStrike" cap="none" normalizeH="0" baseline="0" dirty="0">
                <a:ln>
                  <a:noFill/>
                </a:ln>
                <a:solidFill>
                  <a:schemeClr val="tx1"/>
                </a:solidFill>
                <a:effectLst/>
                <a:latin typeface="+mj-lt"/>
              </a:rPr>
              <a:t> – tell someone what to do or how to do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1" u="none" strike="noStrike" cap="none" normalizeH="0" baseline="0" dirty="0">
                <a:ln>
                  <a:noFill/>
                </a:ln>
                <a:solidFill>
                  <a:schemeClr val="tx1"/>
                </a:solidFill>
                <a:effectLst/>
                <a:latin typeface="+mj-lt"/>
              </a:rPr>
              <a:t>Examples:</a:t>
            </a:r>
            <a:r>
              <a:rPr kumimoji="0" lang="en-US" altLang="en-US" sz="3200" b="0" i="0" u="none" strike="noStrike" cap="none" normalizeH="0" baseline="0" dirty="0">
                <a:ln>
                  <a:noFill/>
                </a:ln>
                <a:solidFill>
                  <a:schemeClr val="tx1"/>
                </a:solidFill>
                <a:effectLst/>
                <a:latin typeface="+mj-lt"/>
              </a:rPr>
              <a:t> Recipe, exam instructions, “How to register online” guide, form-filling instructions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47248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18C09-FD0E-412D-98A7-833B8471A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B442B-76AF-7EBF-25A1-79C2E768DF1A}"/>
              </a:ext>
            </a:extLst>
          </p:cNvPr>
          <p:cNvSpPr>
            <a:spLocks noGrp="1"/>
          </p:cNvSpPr>
          <p:nvPr>
            <p:ph type="title"/>
          </p:nvPr>
        </p:nvSpPr>
        <p:spPr>
          <a:xfrm>
            <a:off x="546837" y="524115"/>
            <a:ext cx="11151200" cy="680400"/>
          </a:xfrm>
        </p:spPr>
        <p:txBody>
          <a:bodyPr>
            <a:noAutofit/>
          </a:bodyPr>
          <a:lstStyle/>
          <a:p>
            <a:pPr algn="ctr"/>
            <a:r>
              <a:rPr kumimoji="0" lang="en-GB" sz="4800" b="1" i="0" u="none" strike="noStrike" kern="0" cap="none" spc="0" normalizeH="0" baseline="0" noProof="0" dirty="0">
                <a:ln>
                  <a:noFill/>
                </a:ln>
                <a:solidFill>
                  <a:srgbClr val="0D98D7"/>
                </a:solidFill>
                <a:effectLst/>
                <a:uLnTx/>
                <a:uFillTx/>
                <a:latin typeface="+mj-lt"/>
                <a:ea typeface="Calibri"/>
                <a:cs typeface="Calibri"/>
                <a:sym typeface="Calibri"/>
              </a:rPr>
              <a:t>What is 'Text Purpose'?</a:t>
            </a:r>
            <a:endParaRPr lang="en-GB" sz="4800" b="1" dirty="0">
              <a:latin typeface="+mj-lt"/>
            </a:endParaRPr>
          </a:p>
        </p:txBody>
      </p:sp>
      <p:sp>
        <p:nvSpPr>
          <p:cNvPr id="5" name="Rectangle 2">
            <a:extLst>
              <a:ext uri="{FF2B5EF4-FFF2-40B4-BE49-F238E27FC236}">
                <a16:creationId xmlns:a16="http://schemas.microsoft.com/office/drawing/2014/main" id="{01CA2487-B58D-E30D-6B94-18C133CC9EE5}"/>
              </a:ext>
            </a:extLst>
          </p:cNvPr>
          <p:cNvSpPr>
            <a:spLocks noGrp="1" noChangeArrowheads="1"/>
          </p:cNvSpPr>
          <p:nvPr>
            <p:ph type="body" idx="1"/>
          </p:nvPr>
        </p:nvSpPr>
        <p:spPr bwMode="auto">
          <a:xfrm>
            <a:off x="609601" y="1257786"/>
            <a:ext cx="9854044"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3. To persuade</a:t>
            </a:r>
            <a:r>
              <a:rPr kumimoji="0" lang="en-US" altLang="en-US" sz="3600" b="0" i="0" u="none" strike="noStrike" cap="none" normalizeH="0" baseline="0" dirty="0">
                <a:ln>
                  <a:noFill/>
                </a:ln>
                <a:solidFill>
                  <a:schemeClr val="tx1"/>
                </a:solidFill>
                <a:effectLst/>
                <a:latin typeface="+mj-lt"/>
              </a:rPr>
              <a:t> – convince or encourage someone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Advertisement, charity leaflet, political campaign poster, product promotion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4. To describe</a:t>
            </a:r>
            <a:r>
              <a:rPr kumimoji="0" lang="en-US" altLang="en-US" sz="3600" b="0" i="0" u="none" strike="noStrike" cap="none" normalizeH="0" baseline="0" dirty="0">
                <a:ln>
                  <a:noFill/>
                </a:ln>
                <a:solidFill>
                  <a:schemeClr val="tx1"/>
                </a:solidFill>
                <a:effectLst/>
                <a:latin typeface="+mj-lt"/>
              </a:rPr>
              <a:t> – give details about a person, place, or event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Travel blog, hotel review, story describing a festival, diary entry describing a holiday</a:t>
            </a:r>
          </a:p>
        </p:txBody>
      </p:sp>
    </p:spTree>
    <p:extLst>
      <p:ext uri="{BB962C8B-B14F-4D97-AF65-F5344CB8AC3E}">
        <p14:creationId xmlns:p14="http://schemas.microsoft.com/office/powerpoint/2010/main" val="2697401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08A0-02EE-304B-CA5C-0B7A23D6F6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A34FF-1D8E-5308-B62C-EBF41B0629F8}"/>
              </a:ext>
            </a:extLst>
          </p:cNvPr>
          <p:cNvSpPr>
            <a:spLocks noGrp="1"/>
          </p:cNvSpPr>
          <p:nvPr>
            <p:ph type="title"/>
          </p:nvPr>
        </p:nvSpPr>
        <p:spPr>
          <a:xfrm>
            <a:off x="609601" y="432922"/>
            <a:ext cx="11151200" cy="680400"/>
          </a:xfrm>
        </p:spPr>
        <p:txBody>
          <a:bodyPr>
            <a:noAutofit/>
          </a:bodyPr>
          <a:lstStyle/>
          <a:p>
            <a:pPr algn="ctr"/>
            <a:r>
              <a:rPr kumimoji="0" lang="en-GB" sz="4800" b="1" i="0" u="none" strike="noStrike" kern="0" cap="none" spc="0" normalizeH="0" baseline="0" noProof="0" dirty="0">
                <a:ln>
                  <a:noFill/>
                </a:ln>
                <a:solidFill>
                  <a:srgbClr val="0D98D7"/>
                </a:solidFill>
                <a:effectLst/>
                <a:uLnTx/>
                <a:uFillTx/>
                <a:latin typeface="+mj-lt"/>
                <a:ea typeface="Calibri"/>
                <a:cs typeface="Calibri"/>
                <a:sym typeface="Calibri"/>
              </a:rPr>
              <a:t>What is 'Text Purpose'?</a:t>
            </a:r>
            <a:endParaRPr lang="en-GB" sz="4800" b="1" dirty="0">
              <a:latin typeface="+mj-lt"/>
            </a:endParaRPr>
          </a:p>
        </p:txBody>
      </p:sp>
      <p:sp>
        <p:nvSpPr>
          <p:cNvPr id="5" name="Rectangle 2">
            <a:extLst>
              <a:ext uri="{FF2B5EF4-FFF2-40B4-BE49-F238E27FC236}">
                <a16:creationId xmlns:a16="http://schemas.microsoft.com/office/drawing/2014/main" id="{E6A9060B-F362-C300-EAF8-E89CFA7F265D}"/>
              </a:ext>
            </a:extLst>
          </p:cNvPr>
          <p:cNvSpPr>
            <a:spLocks noGrp="1" noChangeArrowheads="1"/>
          </p:cNvSpPr>
          <p:nvPr>
            <p:ph type="body" idx="1"/>
          </p:nvPr>
        </p:nvSpPr>
        <p:spPr bwMode="auto">
          <a:xfrm>
            <a:off x="609601" y="1774360"/>
            <a:ext cx="10428514"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5. To entertain</a:t>
            </a:r>
            <a:r>
              <a:rPr kumimoji="0" lang="en-US" altLang="en-US" sz="3600" b="0" i="0" u="none" strike="noStrike" cap="none" normalizeH="0" baseline="0" dirty="0">
                <a:ln>
                  <a:noFill/>
                </a:ln>
                <a:solidFill>
                  <a:schemeClr val="tx1"/>
                </a:solidFill>
                <a:effectLst/>
                <a:latin typeface="+mj-lt"/>
              </a:rPr>
              <a:t> – make the reader enjoy or feel amused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Short story, magazine cartoon, poem, comic strip</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6. To express</a:t>
            </a:r>
            <a:r>
              <a:rPr kumimoji="0" lang="en-US" altLang="en-US" sz="3600" b="0" i="0" u="none" strike="noStrike" cap="none" normalizeH="0" baseline="0" dirty="0">
                <a:ln>
                  <a:noFill/>
                </a:ln>
                <a:solidFill>
                  <a:schemeClr val="tx1"/>
                </a:solidFill>
                <a:effectLst/>
                <a:latin typeface="+mj-lt"/>
              </a:rPr>
              <a:t> – share thoughts, feelings, or opinions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Diary entry, personal email to a friend, social media post, opinion column</a:t>
            </a:r>
          </a:p>
        </p:txBody>
      </p:sp>
    </p:spTree>
    <p:extLst>
      <p:ext uri="{BB962C8B-B14F-4D97-AF65-F5344CB8AC3E}">
        <p14:creationId xmlns:p14="http://schemas.microsoft.com/office/powerpoint/2010/main" val="1912032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B75DC-C098-CC56-8913-3D6CA70CDA12}"/>
              </a:ext>
            </a:extLst>
          </p:cNvPr>
          <p:cNvSpPr>
            <a:spLocks noGrp="1"/>
          </p:cNvSpPr>
          <p:nvPr>
            <p:ph type="title"/>
          </p:nvPr>
        </p:nvSpPr>
        <p:spPr>
          <a:xfrm>
            <a:off x="609601" y="360948"/>
            <a:ext cx="11151200" cy="680400"/>
          </a:xfrm>
        </p:spPr>
        <p:txBody>
          <a:bodyPr>
            <a:noAutofit/>
          </a:bodyPr>
          <a:lstStyle/>
          <a:p>
            <a:pPr algn="ctr"/>
            <a:r>
              <a:rPr kumimoji="0" lang="en-GB" sz="4800" b="1" i="0" u="none" strike="noStrike" kern="0" cap="none" spc="0" normalizeH="0" baseline="0" noProof="0" dirty="0">
                <a:ln>
                  <a:noFill/>
                </a:ln>
                <a:solidFill>
                  <a:srgbClr val="0D98D7"/>
                </a:solidFill>
                <a:effectLst/>
                <a:uLnTx/>
                <a:uFillTx/>
                <a:latin typeface="+mj-lt"/>
                <a:ea typeface="Calibri"/>
                <a:cs typeface="Calibri"/>
                <a:sym typeface="Calibri"/>
              </a:rPr>
              <a:t>What is 'Text Purpose'?</a:t>
            </a:r>
            <a:endParaRPr lang="en-GB" sz="4800" b="1" dirty="0">
              <a:latin typeface="+mj-lt"/>
            </a:endParaRPr>
          </a:p>
        </p:txBody>
      </p:sp>
      <p:sp>
        <p:nvSpPr>
          <p:cNvPr id="5" name="Rectangle 2">
            <a:extLst>
              <a:ext uri="{FF2B5EF4-FFF2-40B4-BE49-F238E27FC236}">
                <a16:creationId xmlns:a16="http://schemas.microsoft.com/office/drawing/2014/main" id="{1FB5656B-ACBB-9A62-80EC-5A9BC30DCA19}"/>
              </a:ext>
            </a:extLst>
          </p:cNvPr>
          <p:cNvSpPr>
            <a:spLocks noGrp="1" noChangeArrowheads="1"/>
          </p:cNvSpPr>
          <p:nvPr>
            <p:ph type="body" idx="1"/>
          </p:nvPr>
        </p:nvSpPr>
        <p:spPr bwMode="auto">
          <a:xfrm>
            <a:off x="609601" y="1220364"/>
            <a:ext cx="10428514"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7. To advise</a:t>
            </a:r>
            <a:r>
              <a:rPr kumimoji="0" lang="en-US" altLang="en-US" sz="3600" b="0" i="0" u="none" strike="noStrike" cap="none" normalizeH="0" baseline="0" dirty="0">
                <a:ln>
                  <a:noFill/>
                </a:ln>
                <a:solidFill>
                  <a:schemeClr val="tx1"/>
                </a:solidFill>
                <a:effectLst/>
                <a:latin typeface="+mj-lt"/>
              </a:rPr>
              <a:t> – give suggestions or recommendations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Health leaflet (“Drink more water”), careers advice in a magazine, advice column, “top tips” article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tx1"/>
                </a:solidFill>
                <a:effectLst/>
                <a:latin typeface="+mj-lt"/>
              </a:rPr>
              <a:t>8. To warn</a:t>
            </a:r>
            <a:r>
              <a:rPr kumimoji="0" lang="en-US" altLang="en-US" sz="3600" b="0" i="0" u="none" strike="noStrike" cap="none" normalizeH="0" baseline="0" dirty="0">
                <a:ln>
                  <a:noFill/>
                </a:ln>
                <a:solidFill>
                  <a:schemeClr val="tx1"/>
                </a:solidFill>
                <a:effectLst/>
                <a:latin typeface="+mj-lt"/>
              </a:rPr>
              <a:t> – tell someone about danger or risk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1" u="none" strike="noStrike" cap="none" normalizeH="0" baseline="0" dirty="0">
                <a:ln>
                  <a:noFill/>
                </a:ln>
                <a:solidFill>
                  <a:schemeClr val="tx1"/>
                </a:solidFill>
                <a:effectLst/>
                <a:latin typeface="+mj-lt"/>
              </a:rPr>
              <a:t>Examples:</a:t>
            </a:r>
            <a:r>
              <a:rPr kumimoji="0" lang="en-US" altLang="en-US" sz="3600" b="0" i="0" u="none" strike="noStrike" cap="none" normalizeH="0" baseline="0" dirty="0">
                <a:ln>
                  <a:noFill/>
                </a:ln>
                <a:solidFill>
                  <a:schemeClr val="tx1"/>
                </a:solidFill>
                <a:effectLst/>
                <a:latin typeface="+mj-lt"/>
              </a:rPr>
              <a:t> “Caution: Wet Floor” sign, medicine safety label, “Do not enter” notice, workplace health &amp; safety poster</a:t>
            </a:r>
          </a:p>
        </p:txBody>
      </p:sp>
    </p:spTree>
    <p:extLst>
      <p:ext uri="{BB962C8B-B14F-4D97-AF65-F5344CB8AC3E}">
        <p14:creationId xmlns:p14="http://schemas.microsoft.com/office/powerpoint/2010/main" val="4253935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0D469-2958-28BA-D963-0947B7CA11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FBD44-440C-3CEE-DDCC-18D2BBE29570}"/>
              </a:ext>
            </a:extLst>
          </p:cNvPr>
          <p:cNvSpPr>
            <a:spLocks noGrp="1"/>
          </p:cNvSpPr>
          <p:nvPr>
            <p:ph type="title"/>
          </p:nvPr>
        </p:nvSpPr>
        <p:spPr>
          <a:xfrm>
            <a:off x="460310" y="470946"/>
            <a:ext cx="5949820" cy="680400"/>
          </a:xfrm>
        </p:spPr>
        <p:txBody>
          <a:bodyPr>
            <a:noAutofit/>
          </a:bodyPr>
          <a:lstStyle/>
          <a:p>
            <a:r>
              <a:rPr lang="en-GB" sz="4400" b="1" dirty="0">
                <a:solidFill>
                  <a:schemeClr val="accent3">
                    <a:lumMod val="75000"/>
                  </a:schemeClr>
                </a:solidFill>
                <a:latin typeface="+mj-lt"/>
              </a:rPr>
              <a:t>What is 'Text Purpose'?</a:t>
            </a:r>
          </a:p>
        </p:txBody>
      </p:sp>
      <p:sp>
        <p:nvSpPr>
          <p:cNvPr id="3" name="Text Placeholder 2">
            <a:extLst>
              <a:ext uri="{FF2B5EF4-FFF2-40B4-BE49-F238E27FC236}">
                <a16:creationId xmlns:a16="http://schemas.microsoft.com/office/drawing/2014/main" id="{E7D708FA-75C5-555C-697A-DB371B5101F4}"/>
              </a:ext>
            </a:extLst>
          </p:cNvPr>
          <p:cNvSpPr>
            <a:spLocks noGrp="1"/>
          </p:cNvSpPr>
          <p:nvPr>
            <p:ph type="body" idx="1"/>
          </p:nvPr>
        </p:nvSpPr>
        <p:spPr>
          <a:xfrm>
            <a:off x="600269" y="2861096"/>
            <a:ext cx="5669902" cy="1135807"/>
          </a:xfrm>
        </p:spPr>
        <p:txBody>
          <a:bodyPr/>
          <a:lstStyle/>
          <a:p>
            <a:pPr>
              <a:buFont typeface="Arial" panose="020B0604020202020204" pitchFamily="34" charset="0"/>
              <a:buChar char="•"/>
            </a:pPr>
            <a:r>
              <a:rPr lang="en-GB" sz="2800" b="1" dirty="0">
                <a:latin typeface="+mj-lt"/>
              </a:rPr>
              <a:t>The purpose </a:t>
            </a:r>
            <a:r>
              <a:rPr lang="en-GB" sz="2800" dirty="0">
                <a:latin typeface="+mj-lt"/>
              </a:rPr>
              <a:t>is the reason why a text is written.</a:t>
            </a:r>
          </a:p>
          <a:p>
            <a:pPr marL="457200" lvl="1" indent="0">
              <a:buNone/>
            </a:pPr>
            <a:endParaRPr lang="en-GB" dirty="0"/>
          </a:p>
        </p:txBody>
      </p:sp>
      <p:pic>
        <p:nvPicPr>
          <p:cNvPr id="5" name="Picture 4" descr="A sign on a brick wall&#10;&#10;AI-generated content may be incorrect.">
            <a:extLst>
              <a:ext uri="{FF2B5EF4-FFF2-40B4-BE49-F238E27FC236}">
                <a16:creationId xmlns:a16="http://schemas.microsoft.com/office/drawing/2014/main" id="{19648A30-D047-A043-2335-F48FCB6641E6}"/>
              </a:ext>
            </a:extLst>
          </p:cNvPr>
          <p:cNvPicPr>
            <a:picLocks noChangeAspect="1"/>
          </p:cNvPicPr>
          <p:nvPr/>
        </p:nvPicPr>
        <p:blipFill>
          <a:blip r:embed="rId2"/>
          <a:stretch>
            <a:fillRect/>
          </a:stretch>
        </p:blipFill>
        <p:spPr>
          <a:xfrm>
            <a:off x="7356764" y="585246"/>
            <a:ext cx="4234967" cy="4234967"/>
          </a:xfrm>
          <a:prstGeom prst="rect">
            <a:avLst/>
          </a:prstGeom>
        </p:spPr>
      </p:pic>
    </p:spTree>
    <p:extLst>
      <p:ext uri="{BB962C8B-B14F-4D97-AF65-F5344CB8AC3E}">
        <p14:creationId xmlns:p14="http://schemas.microsoft.com/office/powerpoint/2010/main" val="327582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384</TotalTime>
  <Words>1060</Words>
  <Application>Microsoft Office PowerPoint</Application>
  <PresentationFormat>Widescreen</PresentationFormat>
  <Paragraphs>133</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Times New Roman</vt:lpstr>
      <vt:lpstr>Office Theme</vt:lpstr>
      <vt:lpstr>Functional Skills English Entry 3</vt:lpstr>
      <vt:lpstr>Session Aims</vt:lpstr>
      <vt:lpstr>Why do people write things?</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What is 'Text Purpose'?</vt:lpstr>
      <vt:lpstr>Text Purpose (Why it matters) </vt:lpstr>
      <vt:lpstr>Common Purposes (with simple examples)</vt:lpstr>
      <vt:lpstr>Quick Test: Read this short text </vt:lpstr>
      <vt:lpstr>Quick Test: Read this short text </vt:lpstr>
      <vt:lpstr>Quick Test: Read this short text </vt:lpstr>
      <vt:lpstr>Quick Test: Read this short text </vt:lpstr>
      <vt:lpstr>Quick Test: Read this short text </vt:lpstr>
      <vt:lpstr>Quick Test: Read this short text </vt:lpstr>
      <vt:lpstr>GAME TIME</vt:lpstr>
      <vt:lpstr>TEXT PURPOSE  WORKSHEET (Word Document)</vt:lpstr>
      <vt:lpstr>Homework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Shama Qurashi</dc:creator>
  <cp:lastModifiedBy>Shama Qurashi</cp:lastModifiedBy>
  <cp:revision>16</cp:revision>
  <dcterms:created xsi:type="dcterms:W3CDTF">2025-06-03T17:54:40Z</dcterms:created>
  <dcterms:modified xsi:type="dcterms:W3CDTF">2026-08-06T14:14:30Z</dcterms:modified>
</cp:coreProperties>
</file>