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4" autoAdjust="0"/>
    <p:restoredTop sz="94660"/>
  </p:normalViewPr>
  <p:slideViewPr>
    <p:cSldViewPr snapToGrid="0">
      <p:cViewPr varScale="1">
        <p:scale>
          <a:sx n="78" d="100"/>
          <a:sy n="78" d="100"/>
        </p:scale>
        <p:origin x="64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22555-DE9B-AEEF-759C-2756ABD6E25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073D8E-F493-DC81-B589-B60A0C86E14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781D142-6015-ED63-7C15-538C1827028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83FEE2CE-4C8F-9DA8-2698-2AA93431C14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B9191B2-CA80-E29F-35EB-F1597201333E}"/>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61469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83F9E-987E-1A77-6787-D36122713FE0}"/>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386417-A300-E5CA-330C-EED731F50A16}"/>
              </a:ext>
            </a:extLst>
          </p:cNvPr>
          <p:cNvSpPr>
            <a:spLocks noGrp="1"/>
          </p:cNvSpPr>
          <p:nvPr>
            <p:ph idx="1"/>
          </p:nvPr>
        </p:nvSpPr>
        <p:spPr>
          <a:xfrm>
            <a:off x="838200" y="2493817"/>
            <a:ext cx="9035473" cy="36831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2D3904-3D2E-E5C7-B414-0F4031D61C76}"/>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FF7BF4D4-7A77-53C6-234B-C44A79FBEA3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541E90-2F47-3ED2-90AF-C21EDBCDCE6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134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4C74-959F-E2D8-6EF0-EAD26F75560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A305E7B-9661-695C-AFED-637C0E7994F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FBB76D-C12F-2B65-0E36-E5F09723D8B5}"/>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538551CB-25F2-73DC-721E-D191F0C6B8D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A41E876-123F-AF57-A844-9440CF7E9678}"/>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48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B34A-D421-A661-15CE-57F90CCC36C2}"/>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494F31-E0FA-6093-595C-3F7E11328CE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A0D491-BFC9-F100-70D4-9CE33BA87883}"/>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DF7CB90-4DB7-BDBB-8A7F-FBE92CB4C9FF}"/>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6" name="Footer Placeholder 5">
            <a:extLst>
              <a:ext uri="{FF2B5EF4-FFF2-40B4-BE49-F238E27FC236}">
                <a16:creationId xmlns:a16="http://schemas.microsoft.com/office/drawing/2014/main" id="{C365FFB2-8B55-77DF-4140-C1309A06488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94B5DEC-9939-7A6A-EE63-F714544539A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09847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48AC-D03F-38B3-C063-4EAEB6BF9E15}"/>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D902DF-76AC-998E-8516-498F82CA4AB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F645B8-4BD0-394D-E608-CE360823A52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1CA34-317F-8D2F-63FB-6D3B6DF5BD5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E9427E-4F3E-DB05-B45A-D52704189E7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8E18C63-B2B7-4C36-38DD-3F8BEF88B64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8" name="Footer Placeholder 7">
            <a:extLst>
              <a:ext uri="{FF2B5EF4-FFF2-40B4-BE49-F238E27FC236}">
                <a16:creationId xmlns:a16="http://schemas.microsoft.com/office/drawing/2014/main" id="{58B06B58-FA0E-E1B9-53B1-DE61431795C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60F6157E-A8D6-8FC2-0D76-E5C061DE2217}"/>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253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ABCE6-05A7-CBCC-4DA2-9FBE11FCFA74}"/>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2B3ADFF-B61C-1C0D-0708-AB9767EF1972}"/>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4" name="Footer Placeholder 3">
            <a:extLst>
              <a:ext uri="{FF2B5EF4-FFF2-40B4-BE49-F238E27FC236}">
                <a16:creationId xmlns:a16="http://schemas.microsoft.com/office/drawing/2014/main" id="{330B493D-C55F-3962-DD24-58EC571E0B1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6710DDA7-9520-D04D-CC1F-4C4C6439339C}"/>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93924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2212C-D0F3-E6F9-9B61-2637ACFCBC27}"/>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3" name="Footer Placeholder 2">
            <a:extLst>
              <a:ext uri="{FF2B5EF4-FFF2-40B4-BE49-F238E27FC236}">
                <a16:creationId xmlns:a16="http://schemas.microsoft.com/office/drawing/2014/main" id="{3A46CF8A-22B3-6AC1-E3F3-B1F8C861CCE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B3030059-D815-1D89-5DCB-2AEACA3584C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48105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01EC-532E-7C70-4AE8-35FE7938B7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53394D-CF62-E631-900F-B8C9544F6AA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A28518-0B9A-92D6-5440-73876E1690B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ADFA74-1865-5D9B-0419-26D8AC893BB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6" name="Footer Placeholder 5">
            <a:extLst>
              <a:ext uri="{FF2B5EF4-FFF2-40B4-BE49-F238E27FC236}">
                <a16:creationId xmlns:a16="http://schemas.microsoft.com/office/drawing/2014/main" id="{BBBD8011-1FD6-2B6A-3684-C3AA34A3D0E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2C83997-6E48-CFAE-FDFD-73D80E646DD4}"/>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9692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9DCD7-F8AA-EC14-B3D8-14659EC3423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00AB6C-2D3E-4027-9FE1-5C3316B3FB8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B00B026-3CF9-FA32-FED5-BB2121FF9DF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C1C9B-01DC-E149-A021-C7DCD23F456C}"/>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6" name="Footer Placeholder 5">
            <a:extLst>
              <a:ext uri="{FF2B5EF4-FFF2-40B4-BE49-F238E27FC236}">
                <a16:creationId xmlns:a16="http://schemas.microsoft.com/office/drawing/2014/main" id="{4265E94F-2AC1-4B09-7F33-3FAD06AFFF4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E690046-233A-405D-5FAC-048A88D3DBC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3449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7687E-86C6-018B-B4E3-45E2F2D02911}"/>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016E89-E38E-D0C8-C364-F1F3442BF9C2}"/>
              </a:ext>
            </a:extLst>
          </p:cNvPr>
          <p:cNvSpPr>
            <a:spLocks noGrp="1"/>
          </p:cNvSpPr>
          <p:nvPr>
            <p:ph type="body" orient="vert" idx="1"/>
          </p:nvPr>
        </p:nvSpPr>
        <p:spPr>
          <a:xfrm>
            <a:off x="838200" y="2493817"/>
            <a:ext cx="9035473" cy="368314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DF9A2A-76DE-E3D4-5245-317CD25B477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383C6FBF-AA26-B2EA-D50A-9E2FC8C70F0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D37A4F2-74D3-AE7C-07DE-DD0842A81F35}"/>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2987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59DD9B-6984-2859-2D2E-B9D481BEE3B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7D3799-F73C-F51D-946A-FC2ACFD0FD6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F97758-8DD0-B754-3EB4-5295576193AB}"/>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00D7815F-96E3-3E07-0FDA-D54E95082D8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AEB836F-8CB6-0B80-0A34-8141C0DF2432}"/>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66910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26CECA-7507-59ED-1F74-7267AE39E54B}"/>
              </a:ext>
            </a:extLst>
          </p:cNvPr>
          <p:cNvSpPr/>
          <p:nvPr userDrawn="1"/>
        </p:nvSpPr>
        <p:spPr>
          <a:xfrm>
            <a:off x="286327" y="230909"/>
            <a:ext cx="11647055" cy="6373091"/>
          </a:xfrm>
          <a:prstGeom prst="rect">
            <a:avLst/>
          </a:prstGeom>
          <a:no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1" name="Picture 10" descr="A logo for a company&#10;&#10;AI-generated content may be incorrect.">
            <a:extLst>
              <a:ext uri="{FF2B5EF4-FFF2-40B4-BE49-F238E27FC236}">
                <a16:creationId xmlns:a16="http://schemas.microsoft.com/office/drawing/2014/main" id="{E870D2A2-447F-D7D3-BE75-B19EF23AB09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48002" y="5122426"/>
            <a:ext cx="1542158" cy="1352265"/>
          </a:xfrm>
          <a:prstGeom prst="rect">
            <a:avLst/>
          </a:prstGeom>
        </p:spPr>
      </p:pic>
    </p:spTree>
    <p:extLst>
      <p:ext uri="{BB962C8B-B14F-4D97-AF65-F5344CB8AC3E}">
        <p14:creationId xmlns:p14="http://schemas.microsoft.com/office/powerpoint/2010/main" val="2876697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sz="4000" b="1">
                <a:solidFill>
                  <a:srgbClr val="000000"/>
                </a:solidFill>
                <a:latin typeface="Times New Roman"/>
              </a:rPr>
              <a:t>Functional Skills English Level 1</a:t>
            </a:r>
          </a:p>
          <a:p>
            <a:pPr algn="ctr"/>
            <a:r>
              <a:rPr sz="4600" b="1">
                <a:solidFill>
                  <a:srgbClr val="C00000"/>
                </a:solidFill>
                <a:latin typeface="Times New Roman"/>
              </a:rPr>
              <a:t>Letter Writing</a:t>
            </a:r>
          </a:p>
        </p:txBody>
      </p:sp>
      <p:sp>
        <p:nvSpPr>
          <p:cNvPr id="3" name="Subtitle 2"/>
          <p:cNvSpPr>
            <a:spLocks noGrp="1"/>
          </p:cNvSpPr>
          <p:nvPr>
            <p:ph type="subTitle" idx="1"/>
          </p:nvPr>
        </p:nvSpPr>
        <p:spPr/>
        <p:txBody>
          <a:bodyPr/>
          <a:lstStyle/>
          <a:p>
            <a:pPr algn="ctr"/>
            <a:r>
              <a:rPr sz="3400" b="1">
                <a:solidFill>
                  <a:srgbClr val="000000"/>
                </a:solidFill>
                <a:latin typeface="Times New Roman"/>
              </a:rPr>
              <a:t>How to write a clear, formal and well-structured letter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Session Aims</a:t>
            </a:r>
          </a:p>
        </p:txBody>
      </p:sp>
      <p:sp>
        <p:nvSpPr>
          <p:cNvPr id="3" name="TextBox 2"/>
          <p:cNvSpPr txBox="1"/>
          <p:nvPr/>
        </p:nvSpPr>
        <p:spPr>
          <a:xfrm>
            <a:off x="841248" y="1508760"/>
            <a:ext cx="10104120" cy="4983480"/>
          </a:xfrm>
          <a:prstGeom prst="rect">
            <a:avLst/>
          </a:prstGeom>
          <a:noFill/>
        </p:spPr>
        <p:txBody>
          <a:bodyPr wrap="square">
            <a:normAutofit/>
          </a:bodyPr>
          <a:lstStyle/>
          <a:p>
            <a:pPr>
              <a:lnSpc>
                <a:spcPct val="104000"/>
              </a:lnSpc>
              <a:spcAft>
                <a:spcPts val="500"/>
              </a:spcAft>
            </a:pPr>
            <a:r>
              <a:rPr sz="2600" b="1">
                <a:solidFill>
                  <a:srgbClr val="000000"/>
                </a:solidFill>
                <a:latin typeface="Times New Roman"/>
              </a:rPr>
              <a:t>By the end of this lesson, you will be able to:</a:t>
            </a:r>
          </a:p>
          <a:p>
            <a:pPr>
              <a:lnSpc>
                <a:spcPct val="104000"/>
              </a:lnSpc>
              <a:spcAft>
                <a:spcPts val="500"/>
              </a:spcAft>
            </a:pPr>
            <a:r>
              <a:rPr sz="2400" b="0">
                <a:solidFill>
                  <a:srgbClr val="000000"/>
                </a:solidFill>
                <a:latin typeface="Times New Roman"/>
              </a:rPr>
              <a:t>• understand the purpose of formal letter writing</a:t>
            </a:r>
          </a:p>
          <a:p>
            <a:pPr>
              <a:lnSpc>
                <a:spcPct val="104000"/>
              </a:lnSpc>
              <a:spcAft>
                <a:spcPts val="500"/>
              </a:spcAft>
            </a:pPr>
            <a:r>
              <a:rPr sz="2400" b="0">
                <a:solidFill>
                  <a:srgbClr val="000000"/>
                </a:solidFill>
                <a:latin typeface="Times New Roman"/>
              </a:rPr>
              <a:t>• identify the main features of a formal letter</a:t>
            </a:r>
          </a:p>
          <a:p>
            <a:pPr>
              <a:lnSpc>
                <a:spcPct val="104000"/>
              </a:lnSpc>
              <a:spcAft>
                <a:spcPts val="500"/>
              </a:spcAft>
            </a:pPr>
            <a:r>
              <a:rPr sz="2400" b="0">
                <a:solidFill>
                  <a:srgbClr val="000000"/>
                </a:solidFill>
                <a:latin typeface="Times New Roman"/>
              </a:rPr>
              <a:t>• understand the Pearson letter template</a:t>
            </a:r>
          </a:p>
          <a:p>
            <a:pPr>
              <a:lnSpc>
                <a:spcPct val="104000"/>
              </a:lnSpc>
              <a:spcAft>
                <a:spcPts val="500"/>
              </a:spcAft>
            </a:pPr>
            <a:r>
              <a:rPr sz="2400" b="0">
                <a:solidFill>
                  <a:srgbClr val="000000"/>
                </a:solidFill>
                <a:latin typeface="Times New Roman"/>
              </a:rPr>
              <a:t>• organise ideas into clear paragraphs</a:t>
            </a:r>
          </a:p>
          <a:p>
            <a:pPr>
              <a:lnSpc>
                <a:spcPct val="104000"/>
              </a:lnSpc>
              <a:spcAft>
                <a:spcPts val="500"/>
              </a:spcAft>
            </a:pPr>
            <a:r>
              <a:rPr sz="2400" b="0">
                <a:solidFill>
                  <a:srgbClr val="000000"/>
                </a:solidFill>
                <a:latin typeface="Times New Roman"/>
              </a:rPr>
              <a:t>• give views, reasons and suggestions clearly</a:t>
            </a:r>
          </a:p>
          <a:p>
            <a:pPr>
              <a:lnSpc>
                <a:spcPct val="104000"/>
              </a:lnSpc>
              <a:spcAft>
                <a:spcPts val="500"/>
              </a:spcAft>
            </a:pPr>
            <a:r>
              <a:rPr sz="2400" b="0">
                <a:solidFill>
                  <a:srgbClr val="000000"/>
                </a:solidFill>
                <a:latin typeface="Times New Roman"/>
              </a:rPr>
              <a:t>• write a formal letter and check your SPaG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Pearson Letter Writing Task</a:t>
            </a:r>
          </a:p>
        </p:txBody>
      </p:sp>
      <p:pic>
        <p:nvPicPr>
          <p:cNvPr id="5" name="Picture 4">
            <a:extLst>
              <a:ext uri="{FF2B5EF4-FFF2-40B4-BE49-F238E27FC236}">
                <a16:creationId xmlns:a16="http://schemas.microsoft.com/office/drawing/2014/main" id="{236A8E24-5C02-71F8-0FA7-9B247B10CD26}"/>
              </a:ext>
            </a:extLst>
          </p:cNvPr>
          <p:cNvPicPr>
            <a:picLocks noChangeAspect="1"/>
          </p:cNvPicPr>
          <p:nvPr/>
        </p:nvPicPr>
        <p:blipFill>
          <a:blip r:embed="rId2"/>
          <a:stretch>
            <a:fillRect/>
          </a:stretch>
        </p:blipFill>
        <p:spPr>
          <a:xfrm>
            <a:off x="1799303" y="1048149"/>
            <a:ext cx="6518787" cy="530506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What Is a Formal Letter?</a:t>
            </a:r>
          </a:p>
        </p:txBody>
      </p:sp>
      <p:sp>
        <p:nvSpPr>
          <p:cNvPr id="3" name="TextBox 2"/>
          <p:cNvSpPr txBox="1"/>
          <p:nvPr/>
        </p:nvSpPr>
        <p:spPr>
          <a:xfrm>
            <a:off x="841248" y="1298448"/>
            <a:ext cx="10104120" cy="4983480"/>
          </a:xfrm>
          <a:prstGeom prst="rect">
            <a:avLst/>
          </a:prstGeom>
          <a:noFill/>
        </p:spPr>
        <p:txBody>
          <a:bodyPr wrap="square">
            <a:normAutofit/>
          </a:bodyPr>
          <a:lstStyle/>
          <a:p>
            <a:pPr>
              <a:lnSpc>
                <a:spcPct val="104000"/>
              </a:lnSpc>
              <a:spcAft>
                <a:spcPts val="500"/>
              </a:spcAft>
            </a:pPr>
            <a:r>
              <a:rPr sz="2300" b="1">
                <a:solidFill>
                  <a:srgbClr val="000000"/>
                </a:solidFill>
                <a:latin typeface="Times New Roman"/>
              </a:rPr>
              <a:t>Definition: </a:t>
            </a:r>
            <a:r>
              <a:rPr sz="2300">
                <a:solidFill>
                  <a:srgbClr val="000000"/>
                </a:solidFill>
                <a:latin typeface="Times New Roman"/>
              </a:rPr>
              <a:t>A formal letter is a letter written to someone in a professional or official situation.</a:t>
            </a:r>
          </a:p>
          <a:p>
            <a:pPr>
              <a:lnSpc>
                <a:spcPct val="104000"/>
              </a:lnSpc>
              <a:spcAft>
                <a:spcPts val="500"/>
              </a:spcAft>
            </a:pPr>
            <a:r>
              <a:rPr sz="2300">
                <a:solidFill>
                  <a:srgbClr val="000000"/>
                </a:solidFill>
                <a:latin typeface="Times New Roman"/>
              </a:rPr>
              <a:t>You may write a formal letter to a council, company, manager, school, college or organisation.</a:t>
            </a:r>
          </a:p>
          <a:p>
            <a:pPr>
              <a:lnSpc>
                <a:spcPct val="104000"/>
              </a:lnSpc>
              <a:spcAft>
                <a:spcPts val="500"/>
              </a:spcAft>
            </a:pPr>
            <a:r>
              <a:rPr sz="2700" b="1">
                <a:solidFill>
                  <a:srgbClr val="000000"/>
                </a:solidFill>
                <a:latin typeface="Times New Roman"/>
              </a:rPr>
              <a:t>A good formal letter should:</a:t>
            </a:r>
          </a:p>
          <a:p>
            <a:pPr>
              <a:lnSpc>
                <a:spcPct val="104000"/>
              </a:lnSpc>
              <a:spcAft>
                <a:spcPts val="500"/>
              </a:spcAft>
            </a:pPr>
            <a:r>
              <a:rPr sz="2200" b="0">
                <a:solidFill>
                  <a:srgbClr val="000000"/>
                </a:solidFill>
                <a:latin typeface="Times New Roman"/>
              </a:rPr>
              <a:t>• use a polite and respectful tone</a:t>
            </a:r>
          </a:p>
          <a:p>
            <a:pPr>
              <a:lnSpc>
                <a:spcPct val="104000"/>
              </a:lnSpc>
              <a:spcAft>
                <a:spcPts val="500"/>
              </a:spcAft>
            </a:pPr>
            <a:r>
              <a:rPr sz="2200" b="0">
                <a:solidFill>
                  <a:srgbClr val="000000"/>
                </a:solidFill>
                <a:latin typeface="Times New Roman"/>
              </a:rPr>
              <a:t>• explain clearly why you are writing</a:t>
            </a:r>
          </a:p>
          <a:p>
            <a:pPr>
              <a:lnSpc>
                <a:spcPct val="104000"/>
              </a:lnSpc>
              <a:spcAft>
                <a:spcPts val="500"/>
              </a:spcAft>
            </a:pPr>
            <a:r>
              <a:rPr sz="2200" b="0">
                <a:solidFill>
                  <a:srgbClr val="000000"/>
                </a:solidFill>
                <a:latin typeface="Times New Roman"/>
              </a:rPr>
              <a:t>• organise information into paragraphs</a:t>
            </a:r>
          </a:p>
          <a:p>
            <a:pPr>
              <a:lnSpc>
                <a:spcPct val="104000"/>
              </a:lnSpc>
              <a:spcAft>
                <a:spcPts val="500"/>
              </a:spcAft>
            </a:pPr>
            <a:r>
              <a:rPr sz="2200" b="0">
                <a:solidFill>
                  <a:srgbClr val="000000"/>
                </a:solidFill>
                <a:latin typeface="Times New Roman"/>
              </a:rPr>
              <a:t>• include facts, views, reasons and suggestions</a:t>
            </a:r>
          </a:p>
          <a:p>
            <a:pPr>
              <a:lnSpc>
                <a:spcPct val="104000"/>
              </a:lnSpc>
              <a:spcAft>
                <a:spcPts val="500"/>
              </a:spcAft>
            </a:pPr>
            <a:r>
              <a:rPr sz="2200" b="0">
                <a:solidFill>
                  <a:srgbClr val="000000"/>
                </a:solidFill>
                <a:latin typeface="Times New Roman"/>
              </a:rPr>
              <a:t>• end with an appropriate closing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Purpose and Audience</a:t>
            </a:r>
          </a:p>
        </p:txBody>
      </p:sp>
      <p:sp>
        <p:nvSpPr>
          <p:cNvPr id="3" name="TextBox 2"/>
          <p:cNvSpPr txBox="1"/>
          <p:nvPr/>
        </p:nvSpPr>
        <p:spPr>
          <a:xfrm>
            <a:off x="841248" y="1307592"/>
            <a:ext cx="10104120" cy="4983480"/>
          </a:xfrm>
          <a:prstGeom prst="rect">
            <a:avLst/>
          </a:prstGeom>
          <a:noFill/>
        </p:spPr>
        <p:txBody>
          <a:bodyPr wrap="square">
            <a:normAutofit/>
          </a:bodyPr>
          <a:lstStyle/>
          <a:p>
            <a:pPr>
              <a:lnSpc>
                <a:spcPct val="104000"/>
              </a:lnSpc>
              <a:spcAft>
                <a:spcPts val="500"/>
              </a:spcAft>
            </a:pPr>
            <a:r>
              <a:rPr sz="2700" b="1">
                <a:solidFill>
                  <a:srgbClr val="000000"/>
                </a:solidFill>
                <a:latin typeface="Times New Roman"/>
              </a:rPr>
              <a:t>Purpose</a:t>
            </a:r>
          </a:p>
          <a:p>
            <a:pPr>
              <a:lnSpc>
                <a:spcPct val="104000"/>
              </a:lnSpc>
              <a:spcAft>
                <a:spcPts val="500"/>
              </a:spcAft>
            </a:pPr>
            <a:r>
              <a:rPr sz="2300" b="0">
                <a:solidFill>
                  <a:srgbClr val="000000"/>
                </a:solidFill>
                <a:latin typeface="Times New Roman"/>
              </a:rPr>
              <a:t>• to give your views clearly</a:t>
            </a:r>
          </a:p>
          <a:p>
            <a:pPr>
              <a:lnSpc>
                <a:spcPct val="104000"/>
              </a:lnSpc>
              <a:spcAft>
                <a:spcPts val="500"/>
              </a:spcAft>
            </a:pPr>
            <a:r>
              <a:rPr sz="2300" b="0">
                <a:solidFill>
                  <a:srgbClr val="000000"/>
                </a:solidFill>
                <a:latin typeface="Times New Roman"/>
              </a:rPr>
              <a:t>• to explain what you like and dislike</a:t>
            </a:r>
          </a:p>
          <a:p>
            <a:pPr>
              <a:lnSpc>
                <a:spcPct val="104000"/>
              </a:lnSpc>
              <a:spcAft>
                <a:spcPts val="500"/>
              </a:spcAft>
            </a:pPr>
            <a:r>
              <a:rPr sz="2300" b="0">
                <a:solidFill>
                  <a:srgbClr val="000000"/>
                </a:solidFill>
                <a:latin typeface="Times New Roman"/>
              </a:rPr>
              <a:t>• to suggest improvements</a:t>
            </a:r>
          </a:p>
          <a:p>
            <a:pPr>
              <a:lnSpc>
                <a:spcPct val="104000"/>
              </a:lnSpc>
              <a:spcAft>
                <a:spcPts val="500"/>
              </a:spcAft>
            </a:pPr>
            <a:r>
              <a:rPr sz="2300" b="0">
                <a:solidFill>
                  <a:srgbClr val="000000"/>
                </a:solidFill>
                <a:latin typeface="Times New Roman"/>
              </a:rPr>
              <a:t>• to persuade the reader to take your ideas seriously</a:t>
            </a:r>
          </a:p>
          <a:p>
            <a:pPr>
              <a:lnSpc>
                <a:spcPct val="104000"/>
              </a:lnSpc>
              <a:spcAft>
                <a:spcPts val="500"/>
              </a:spcAft>
            </a:pPr>
            <a:r>
              <a:rPr sz="2700" b="1">
                <a:solidFill>
                  <a:srgbClr val="000000"/>
                </a:solidFill>
                <a:latin typeface="Times New Roman"/>
              </a:rPr>
              <a:t>Audience</a:t>
            </a:r>
          </a:p>
          <a:p>
            <a:pPr>
              <a:lnSpc>
                <a:spcPct val="104000"/>
              </a:lnSpc>
              <a:spcAft>
                <a:spcPts val="500"/>
              </a:spcAft>
            </a:pPr>
            <a:r>
              <a:rPr sz="2300" b="0">
                <a:solidFill>
                  <a:srgbClr val="000000"/>
                </a:solidFill>
                <a:latin typeface="Times New Roman"/>
              </a:rPr>
              <a:t>• For this task, the letter is to the Head of Planning at the Town Council.</a:t>
            </a:r>
          </a:p>
          <a:p>
            <a:pPr>
              <a:lnSpc>
                <a:spcPct val="104000"/>
              </a:lnSpc>
              <a:spcAft>
                <a:spcPts val="500"/>
              </a:spcAft>
            </a:pPr>
            <a:r>
              <a:rPr sz="2300" b="0">
                <a:solidFill>
                  <a:srgbClr val="000000"/>
                </a:solidFill>
                <a:latin typeface="Times New Roman"/>
              </a:rPr>
              <a:t>• The language should be formal, polite and clear.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Pearson Letter Template</a:t>
            </a:r>
          </a:p>
        </p:txBody>
      </p:sp>
      <p:sp>
        <p:nvSpPr>
          <p:cNvPr id="3" name="TextBox 2"/>
          <p:cNvSpPr txBox="1"/>
          <p:nvPr/>
        </p:nvSpPr>
        <p:spPr>
          <a:xfrm>
            <a:off x="841248" y="1225296"/>
            <a:ext cx="10104120" cy="4983480"/>
          </a:xfrm>
          <a:prstGeom prst="rect">
            <a:avLst/>
          </a:prstGeom>
          <a:noFill/>
        </p:spPr>
        <p:txBody>
          <a:bodyPr wrap="square">
            <a:normAutofit/>
          </a:bodyPr>
          <a:lstStyle/>
          <a:p>
            <a:pPr>
              <a:lnSpc>
                <a:spcPct val="104000"/>
              </a:lnSpc>
              <a:spcAft>
                <a:spcPts val="500"/>
              </a:spcAft>
            </a:pPr>
            <a:r>
              <a:rPr sz="2600" b="1">
                <a:solidFill>
                  <a:srgbClr val="000000"/>
                </a:solidFill>
                <a:latin typeface="Times New Roman"/>
              </a:rPr>
              <a:t>The Pearson writing frame is divided into these parts:</a:t>
            </a:r>
          </a:p>
          <a:p>
            <a:pPr>
              <a:lnSpc>
                <a:spcPct val="104000"/>
              </a:lnSpc>
              <a:spcAft>
                <a:spcPts val="500"/>
              </a:spcAft>
            </a:pPr>
            <a:r>
              <a:rPr sz="2200" b="1">
                <a:solidFill>
                  <a:srgbClr val="000000"/>
                </a:solidFill>
                <a:latin typeface="Times New Roman"/>
              </a:rPr>
              <a:t>• Your address</a:t>
            </a:r>
          </a:p>
          <a:p>
            <a:pPr>
              <a:lnSpc>
                <a:spcPct val="104000"/>
              </a:lnSpc>
              <a:spcAft>
                <a:spcPts val="500"/>
              </a:spcAft>
            </a:pPr>
            <a:r>
              <a:rPr sz="2200" b="1">
                <a:solidFill>
                  <a:srgbClr val="000000"/>
                </a:solidFill>
                <a:latin typeface="Times New Roman"/>
              </a:rPr>
              <a:t>• Their address</a:t>
            </a:r>
          </a:p>
          <a:p>
            <a:pPr>
              <a:lnSpc>
                <a:spcPct val="104000"/>
              </a:lnSpc>
              <a:spcAft>
                <a:spcPts val="500"/>
              </a:spcAft>
            </a:pPr>
            <a:r>
              <a:rPr sz="2200" b="1">
                <a:solidFill>
                  <a:srgbClr val="000000"/>
                </a:solidFill>
                <a:latin typeface="Times New Roman"/>
              </a:rPr>
              <a:t>• Date</a:t>
            </a:r>
          </a:p>
          <a:p>
            <a:pPr>
              <a:lnSpc>
                <a:spcPct val="104000"/>
              </a:lnSpc>
              <a:spcAft>
                <a:spcPts val="500"/>
              </a:spcAft>
            </a:pPr>
            <a:r>
              <a:rPr sz="2200" b="0">
                <a:solidFill>
                  <a:srgbClr val="000000"/>
                </a:solidFill>
                <a:latin typeface="Times New Roman"/>
              </a:rPr>
              <a:t>• Polite opening greeting / salutation</a:t>
            </a:r>
          </a:p>
          <a:p>
            <a:pPr>
              <a:lnSpc>
                <a:spcPct val="104000"/>
              </a:lnSpc>
              <a:spcAft>
                <a:spcPts val="500"/>
              </a:spcAft>
            </a:pPr>
            <a:r>
              <a:rPr sz="2200" b="0">
                <a:solidFill>
                  <a:srgbClr val="000000"/>
                </a:solidFill>
                <a:latin typeface="Times New Roman"/>
              </a:rPr>
              <a:t>• Introductory paragraph: why you are writing</a:t>
            </a:r>
          </a:p>
          <a:p>
            <a:pPr>
              <a:lnSpc>
                <a:spcPct val="104000"/>
              </a:lnSpc>
              <a:spcAft>
                <a:spcPts val="500"/>
              </a:spcAft>
            </a:pPr>
            <a:r>
              <a:rPr sz="2200" b="0">
                <a:solidFill>
                  <a:srgbClr val="000000"/>
                </a:solidFill>
                <a:latin typeface="Times New Roman"/>
              </a:rPr>
              <a:t>• Describe what you like and dislike about the area</a:t>
            </a:r>
          </a:p>
          <a:p>
            <a:pPr>
              <a:lnSpc>
                <a:spcPct val="104000"/>
              </a:lnSpc>
              <a:spcAft>
                <a:spcPts val="500"/>
              </a:spcAft>
            </a:pPr>
            <a:r>
              <a:rPr sz="2200" b="0">
                <a:solidFill>
                  <a:srgbClr val="000000"/>
                </a:solidFill>
                <a:latin typeface="Times New Roman"/>
              </a:rPr>
              <a:t>• Explain the improvements you would like to see</a:t>
            </a:r>
          </a:p>
          <a:p>
            <a:pPr>
              <a:lnSpc>
                <a:spcPct val="104000"/>
              </a:lnSpc>
              <a:spcAft>
                <a:spcPts val="500"/>
              </a:spcAft>
            </a:pPr>
            <a:r>
              <a:rPr sz="2200" b="0">
                <a:solidFill>
                  <a:srgbClr val="000000"/>
                </a:solidFill>
                <a:latin typeface="Times New Roman"/>
              </a:rPr>
              <a:t>• Concluding paragraph and closing salutation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Explaining the Layout</a:t>
            </a:r>
          </a:p>
        </p:txBody>
      </p:sp>
      <p:sp>
        <p:nvSpPr>
          <p:cNvPr id="3" name="TextBox 2"/>
          <p:cNvSpPr txBox="1"/>
          <p:nvPr/>
        </p:nvSpPr>
        <p:spPr>
          <a:xfrm>
            <a:off x="841248" y="1261872"/>
            <a:ext cx="10104120" cy="4983480"/>
          </a:xfrm>
          <a:prstGeom prst="rect">
            <a:avLst/>
          </a:prstGeom>
          <a:noFill/>
        </p:spPr>
        <p:txBody>
          <a:bodyPr wrap="square">
            <a:normAutofit/>
          </a:bodyPr>
          <a:lstStyle/>
          <a:p>
            <a:pPr>
              <a:lnSpc>
                <a:spcPct val="104000"/>
              </a:lnSpc>
              <a:spcAft>
                <a:spcPts val="500"/>
              </a:spcAft>
            </a:pPr>
            <a:r>
              <a:rPr sz="2300" b="1">
                <a:solidFill>
                  <a:srgbClr val="000000"/>
                </a:solidFill>
                <a:latin typeface="Times New Roman"/>
              </a:rPr>
              <a:t>Addresses and date: </a:t>
            </a:r>
            <a:r>
              <a:rPr sz="2300">
                <a:solidFill>
                  <a:srgbClr val="000000"/>
                </a:solidFill>
                <a:latin typeface="Times New Roman"/>
              </a:rPr>
              <a:t>show who the letter is from, who it is to, and when it was written.</a:t>
            </a:r>
          </a:p>
          <a:p>
            <a:pPr>
              <a:lnSpc>
                <a:spcPct val="104000"/>
              </a:lnSpc>
              <a:spcAft>
                <a:spcPts val="500"/>
              </a:spcAft>
            </a:pPr>
            <a:r>
              <a:rPr sz="2300" b="1">
                <a:solidFill>
                  <a:srgbClr val="000000"/>
                </a:solidFill>
                <a:latin typeface="Times New Roman"/>
              </a:rPr>
              <a:t>Greeting: </a:t>
            </a:r>
            <a:r>
              <a:rPr sz="2300">
                <a:solidFill>
                  <a:srgbClr val="000000"/>
                </a:solidFill>
                <a:latin typeface="Times New Roman"/>
              </a:rPr>
              <a:t>use Dear Mr Parmar, or Dear Sir/Madam if you do not know the name.</a:t>
            </a:r>
          </a:p>
          <a:p>
            <a:pPr>
              <a:lnSpc>
                <a:spcPct val="104000"/>
              </a:lnSpc>
              <a:spcAft>
                <a:spcPts val="500"/>
              </a:spcAft>
            </a:pPr>
            <a:r>
              <a:rPr sz="2300" b="1">
                <a:solidFill>
                  <a:srgbClr val="000000"/>
                </a:solidFill>
                <a:latin typeface="Times New Roman"/>
              </a:rPr>
              <a:t>Introduction: </a:t>
            </a:r>
            <a:r>
              <a:rPr sz="2300">
                <a:solidFill>
                  <a:srgbClr val="000000"/>
                </a:solidFill>
                <a:latin typeface="Times New Roman"/>
              </a:rPr>
              <a:t>say why you are writing.</a:t>
            </a:r>
          </a:p>
          <a:p>
            <a:pPr>
              <a:lnSpc>
                <a:spcPct val="104000"/>
              </a:lnSpc>
              <a:spcAft>
                <a:spcPts val="500"/>
              </a:spcAft>
            </a:pPr>
            <a:r>
              <a:rPr sz="2300" b="1">
                <a:solidFill>
                  <a:srgbClr val="000000"/>
                </a:solidFill>
                <a:latin typeface="Times New Roman"/>
              </a:rPr>
              <a:t>Main paragraphs: </a:t>
            </a:r>
            <a:r>
              <a:rPr sz="2300">
                <a:solidFill>
                  <a:srgbClr val="000000"/>
                </a:solidFill>
                <a:latin typeface="Times New Roman"/>
              </a:rPr>
              <a:t>explain what you like, what you dislike and what improvements you want.</a:t>
            </a:r>
          </a:p>
          <a:p>
            <a:pPr>
              <a:lnSpc>
                <a:spcPct val="104000"/>
              </a:lnSpc>
              <a:spcAft>
                <a:spcPts val="500"/>
              </a:spcAft>
            </a:pPr>
            <a:r>
              <a:rPr sz="2300" b="1">
                <a:solidFill>
                  <a:srgbClr val="000000"/>
                </a:solidFill>
                <a:latin typeface="Times New Roman"/>
              </a:rPr>
              <a:t>Conclusion: </a:t>
            </a:r>
            <a:r>
              <a:rPr sz="2300">
                <a:solidFill>
                  <a:srgbClr val="000000"/>
                </a:solidFill>
                <a:latin typeface="Times New Roman"/>
              </a:rPr>
              <a:t>finish politely and summarise what you hope will happen.</a:t>
            </a:r>
          </a:p>
          <a:p>
            <a:pPr>
              <a:lnSpc>
                <a:spcPct val="104000"/>
              </a:lnSpc>
              <a:spcAft>
                <a:spcPts val="500"/>
              </a:spcAft>
            </a:pPr>
            <a:r>
              <a:rPr sz="2300" b="1">
                <a:solidFill>
                  <a:srgbClr val="000000"/>
                </a:solidFill>
                <a:latin typeface="Times New Roman"/>
              </a:rPr>
              <a:t>Closing: </a:t>
            </a:r>
            <a:r>
              <a:rPr sz="2300">
                <a:solidFill>
                  <a:srgbClr val="000000"/>
                </a:solidFill>
                <a:latin typeface="Times New Roman"/>
              </a:rPr>
              <a:t>use Yours sincerely if you know the name, or Yours faithfully if you do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Useful Formal Letter Language</a:t>
            </a:r>
          </a:p>
        </p:txBody>
      </p:sp>
      <p:sp>
        <p:nvSpPr>
          <p:cNvPr id="3" name="TextBox 2"/>
          <p:cNvSpPr txBox="1"/>
          <p:nvPr/>
        </p:nvSpPr>
        <p:spPr>
          <a:xfrm>
            <a:off x="841248" y="1243584"/>
            <a:ext cx="10104120" cy="4983480"/>
          </a:xfrm>
          <a:prstGeom prst="rect">
            <a:avLst/>
          </a:prstGeom>
          <a:noFill/>
        </p:spPr>
        <p:txBody>
          <a:bodyPr wrap="square">
            <a:normAutofit/>
          </a:bodyPr>
          <a:lstStyle/>
          <a:p>
            <a:pPr>
              <a:lnSpc>
                <a:spcPct val="104000"/>
              </a:lnSpc>
              <a:spcAft>
                <a:spcPts val="500"/>
              </a:spcAft>
            </a:pPr>
            <a:r>
              <a:rPr sz="2700" b="1">
                <a:solidFill>
                  <a:srgbClr val="000000"/>
                </a:solidFill>
                <a:latin typeface="Times New Roman"/>
              </a:rPr>
              <a:t>Useful phrases:</a:t>
            </a:r>
          </a:p>
          <a:p>
            <a:pPr>
              <a:lnSpc>
                <a:spcPct val="104000"/>
              </a:lnSpc>
              <a:spcAft>
                <a:spcPts val="500"/>
              </a:spcAft>
            </a:pPr>
            <a:r>
              <a:rPr sz="2300" b="0">
                <a:solidFill>
                  <a:srgbClr val="000000"/>
                </a:solidFill>
                <a:latin typeface="Times New Roman"/>
              </a:rPr>
              <a:t>• I am writing to give my views about...</a:t>
            </a:r>
          </a:p>
          <a:p>
            <a:pPr>
              <a:lnSpc>
                <a:spcPct val="104000"/>
              </a:lnSpc>
              <a:spcAft>
                <a:spcPts val="500"/>
              </a:spcAft>
            </a:pPr>
            <a:r>
              <a:rPr sz="2300" b="0">
                <a:solidFill>
                  <a:srgbClr val="000000"/>
                </a:solidFill>
                <a:latin typeface="Times New Roman"/>
              </a:rPr>
              <a:t>• One thing I like about the area is...</a:t>
            </a:r>
          </a:p>
          <a:p>
            <a:pPr>
              <a:lnSpc>
                <a:spcPct val="104000"/>
              </a:lnSpc>
              <a:spcAft>
                <a:spcPts val="500"/>
              </a:spcAft>
            </a:pPr>
            <a:r>
              <a:rPr sz="2300" b="0">
                <a:solidFill>
                  <a:srgbClr val="000000"/>
                </a:solidFill>
                <a:latin typeface="Times New Roman"/>
              </a:rPr>
              <a:t>• However, I am concerned about...</a:t>
            </a:r>
          </a:p>
          <a:p>
            <a:pPr>
              <a:lnSpc>
                <a:spcPct val="104000"/>
              </a:lnSpc>
              <a:spcAft>
                <a:spcPts val="500"/>
              </a:spcAft>
            </a:pPr>
            <a:r>
              <a:rPr sz="2300" b="0">
                <a:solidFill>
                  <a:srgbClr val="000000"/>
                </a:solidFill>
                <a:latin typeface="Times New Roman"/>
              </a:rPr>
              <a:t>• In my opinion...</a:t>
            </a:r>
          </a:p>
          <a:p>
            <a:pPr>
              <a:lnSpc>
                <a:spcPct val="104000"/>
              </a:lnSpc>
              <a:spcAft>
                <a:spcPts val="500"/>
              </a:spcAft>
            </a:pPr>
            <a:r>
              <a:rPr sz="2300" b="0">
                <a:solidFill>
                  <a:srgbClr val="000000"/>
                </a:solidFill>
                <a:latin typeface="Times New Roman"/>
              </a:rPr>
              <a:t>• I would like to suggest that...</a:t>
            </a:r>
          </a:p>
          <a:p>
            <a:pPr>
              <a:lnSpc>
                <a:spcPct val="104000"/>
              </a:lnSpc>
              <a:spcAft>
                <a:spcPts val="500"/>
              </a:spcAft>
            </a:pPr>
            <a:r>
              <a:rPr sz="2300" b="0">
                <a:solidFill>
                  <a:srgbClr val="000000"/>
                </a:solidFill>
                <a:latin typeface="Times New Roman"/>
              </a:rPr>
              <a:t>• This would improve the area because...</a:t>
            </a:r>
          </a:p>
          <a:p>
            <a:pPr>
              <a:lnSpc>
                <a:spcPct val="104000"/>
              </a:lnSpc>
              <a:spcAft>
                <a:spcPts val="500"/>
              </a:spcAft>
            </a:pPr>
            <a:r>
              <a:rPr sz="2300" b="0">
                <a:solidFill>
                  <a:srgbClr val="000000"/>
                </a:solidFill>
                <a:latin typeface="Times New Roman"/>
              </a:rPr>
              <a:t>• I hope you will consider these suggestions.</a:t>
            </a:r>
          </a:p>
          <a:p>
            <a:pPr>
              <a:lnSpc>
                <a:spcPct val="104000"/>
              </a:lnSpc>
              <a:spcAft>
                <a:spcPts val="500"/>
              </a:spcAft>
            </a:pPr>
            <a:r>
              <a:rPr sz="2300" b="1">
                <a:solidFill>
                  <a:srgbClr val="000000"/>
                </a:solidFill>
                <a:latin typeface="Times New Roman"/>
              </a:rPr>
              <a:t>Keep the tone polite, even when you are explaining problems.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200" b="1">
                <a:solidFill>
                  <a:srgbClr val="C00000"/>
                </a:solidFill>
                <a:latin typeface="Times New Roman"/>
              </a:rPr>
              <a:t>Model Formal Letter</a:t>
            </a:r>
          </a:p>
        </p:txBody>
      </p:sp>
      <p:sp>
        <p:nvSpPr>
          <p:cNvPr id="3" name="TextBox 2"/>
          <p:cNvSpPr txBox="1"/>
          <p:nvPr/>
        </p:nvSpPr>
        <p:spPr>
          <a:xfrm>
            <a:off x="841248" y="1225296"/>
            <a:ext cx="10104120" cy="5349240"/>
          </a:xfrm>
          <a:prstGeom prst="rect">
            <a:avLst/>
          </a:prstGeom>
          <a:noFill/>
        </p:spPr>
        <p:txBody>
          <a:bodyPr wrap="square">
            <a:normAutofit/>
          </a:bodyPr>
          <a:lstStyle/>
          <a:p>
            <a:pPr>
              <a:lnSpc>
                <a:spcPct val="104000"/>
              </a:lnSpc>
              <a:spcAft>
                <a:spcPts val="500"/>
              </a:spcAft>
            </a:pPr>
            <a:r>
              <a:rPr sz="1200" dirty="0">
                <a:solidFill>
                  <a:srgbClr val="000000"/>
                </a:solidFill>
                <a:latin typeface="Times New Roman"/>
              </a:rPr>
              <a:t>24 Park Road</a:t>
            </a:r>
            <a:br>
              <a:rPr sz="1200" dirty="0"/>
            </a:br>
            <a:r>
              <a:rPr sz="1200" dirty="0" err="1">
                <a:solidFill>
                  <a:srgbClr val="000000"/>
                </a:solidFill>
                <a:latin typeface="Times New Roman"/>
              </a:rPr>
              <a:t>Greenborough</a:t>
            </a:r>
            <a:br>
              <a:rPr sz="1200" dirty="0"/>
            </a:br>
            <a:r>
              <a:rPr sz="1200" dirty="0">
                <a:solidFill>
                  <a:srgbClr val="000000"/>
                </a:solidFill>
                <a:latin typeface="Times New Roman"/>
              </a:rPr>
              <a:t>GB1 4ST</a:t>
            </a:r>
          </a:p>
          <a:p>
            <a:pPr>
              <a:lnSpc>
                <a:spcPct val="104000"/>
              </a:lnSpc>
              <a:spcAft>
                <a:spcPts val="500"/>
              </a:spcAft>
            </a:pPr>
            <a:r>
              <a:rPr sz="1200" dirty="0">
                <a:solidFill>
                  <a:srgbClr val="000000"/>
                </a:solidFill>
                <a:latin typeface="Times New Roman"/>
              </a:rPr>
              <a:t>Jayesh Parmar</a:t>
            </a:r>
            <a:br>
              <a:rPr sz="1200" dirty="0"/>
            </a:br>
            <a:r>
              <a:rPr sz="1200" dirty="0">
                <a:solidFill>
                  <a:srgbClr val="000000"/>
                </a:solidFill>
                <a:latin typeface="Times New Roman"/>
              </a:rPr>
              <a:t>Head of Planning</a:t>
            </a:r>
            <a:br>
              <a:rPr sz="1200" dirty="0"/>
            </a:br>
            <a:r>
              <a:rPr sz="1200" dirty="0">
                <a:solidFill>
                  <a:srgbClr val="000000"/>
                </a:solidFill>
                <a:latin typeface="Times New Roman"/>
              </a:rPr>
              <a:t>Town Council</a:t>
            </a:r>
            <a:br>
              <a:rPr sz="1200" dirty="0"/>
            </a:br>
            <a:r>
              <a:rPr sz="1200" dirty="0">
                <a:solidFill>
                  <a:srgbClr val="000000"/>
                </a:solidFill>
                <a:latin typeface="Times New Roman"/>
              </a:rPr>
              <a:t>The Square</a:t>
            </a:r>
            <a:br>
              <a:rPr sz="1200" dirty="0"/>
            </a:br>
            <a:r>
              <a:rPr sz="1200" dirty="0" err="1">
                <a:solidFill>
                  <a:srgbClr val="000000"/>
                </a:solidFill>
                <a:latin typeface="Times New Roman"/>
              </a:rPr>
              <a:t>Greenborough</a:t>
            </a:r>
            <a:br>
              <a:rPr sz="1200" dirty="0"/>
            </a:br>
            <a:r>
              <a:rPr sz="1200" dirty="0">
                <a:solidFill>
                  <a:srgbClr val="000000"/>
                </a:solidFill>
                <a:latin typeface="Times New Roman"/>
              </a:rPr>
              <a:t>GB1 5TS</a:t>
            </a:r>
          </a:p>
          <a:p>
            <a:pPr>
              <a:lnSpc>
                <a:spcPct val="104000"/>
              </a:lnSpc>
              <a:spcAft>
                <a:spcPts val="500"/>
              </a:spcAft>
            </a:pPr>
            <a:r>
              <a:rPr sz="1200" dirty="0">
                <a:solidFill>
                  <a:srgbClr val="000000"/>
                </a:solidFill>
                <a:latin typeface="Times New Roman"/>
              </a:rPr>
              <a:t>18 August 2026</a:t>
            </a:r>
          </a:p>
          <a:p>
            <a:pPr>
              <a:lnSpc>
                <a:spcPct val="104000"/>
              </a:lnSpc>
              <a:spcAft>
                <a:spcPts val="500"/>
              </a:spcAft>
            </a:pPr>
            <a:r>
              <a:rPr sz="1200" dirty="0">
                <a:solidFill>
                  <a:srgbClr val="000000"/>
                </a:solidFill>
                <a:latin typeface="Times New Roman"/>
              </a:rPr>
              <a:t>Dear </a:t>
            </a:r>
            <a:r>
              <a:rPr sz="1200" dirty="0" err="1">
                <a:solidFill>
                  <a:srgbClr val="000000"/>
                </a:solidFill>
                <a:latin typeface="Times New Roman"/>
              </a:rPr>
              <a:t>Mr</a:t>
            </a:r>
            <a:r>
              <a:rPr sz="1200" dirty="0">
                <a:solidFill>
                  <a:srgbClr val="000000"/>
                </a:solidFill>
                <a:latin typeface="Times New Roman"/>
              </a:rPr>
              <a:t> Parmar,</a:t>
            </a:r>
          </a:p>
          <a:p>
            <a:pPr>
              <a:lnSpc>
                <a:spcPct val="104000"/>
              </a:lnSpc>
              <a:spcAft>
                <a:spcPts val="500"/>
              </a:spcAft>
            </a:pPr>
            <a:r>
              <a:rPr sz="1200" dirty="0">
                <a:solidFill>
                  <a:srgbClr val="000000"/>
                </a:solidFill>
                <a:latin typeface="Times New Roman"/>
              </a:rPr>
              <a:t>I am writing to give my views about my local area and to suggest some improvements that would make it better for residents.</a:t>
            </a:r>
          </a:p>
          <a:p>
            <a:pPr>
              <a:lnSpc>
                <a:spcPct val="104000"/>
              </a:lnSpc>
              <a:spcAft>
                <a:spcPts val="500"/>
              </a:spcAft>
            </a:pPr>
            <a:r>
              <a:rPr sz="1200" dirty="0">
                <a:solidFill>
                  <a:srgbClr val="000000"/>
                </a:solidFill>
                <a:latin typeface="Times New Roman"/>
              </a:rPr>
              <a:t>One thing I like about </a:t>
            </a:r>
            <a:r>
              <a:rPr sz="1200" dirty="0" err="1">
                <a:solidFill>
                  <a:srgbClr val="000000"/>
                </a:solidFill>
                <a:latin typeface="Times New Roman"/>
              </a:rPr>
              <a:t>Greenborough</a:t>
            </a:r>
            <a:r>
              <a:rPr sz="1200" dirty="0">
                <a:solidFill>
                  <a:srgbClr val="000000"/>
                </a:solidFill>
                <a:latin typeface="Times New Roman"/>
              </a:rPr>
              <a:t> is that it has friendly people and useful local shops. There is also a small park near my home, which is important because families can spend time outside and children have a place to play. The bus service is quite reliable, so it is easy for people to travel to work, college and nearby towns.</a:t>
            </a:r>
          </a:p>
          <a:p>
            <a:pPr>
              <a:lnSpc>
                <a:spcPct val="104000"/>
              </a:lnSpc>
              <a:spcAft>
                <a:spcPts val="500"/>
              </a:spcAft>
            </a:pPr>
            <a:r>
              <a:rPr sz="1200" dirty="0">
                <a:solidFill>
                  <a:srgbClr val="000000"/>
                </a:solidFill>
                <a:latin typeface="Times New Roman"/>
              </a:rPr>
              <a:t>However, there are also some problems. The streets are not always clean, and litter is often left near the shops and bus stops. In the evenings, some roads feel unsafe because the street lights are too dim. There is also too much traffic near the school, especially in the morning. There are not enough activities for young people, so many teenagers spend time outside shops after school.</a:t>
            </a:r>
          </a:p>
          <a:p>
            <a:pPr>
              <a:lnSpc>
                <a:spcPct val="104000"/>
              </a:lnSpc>
              <a:spcAft>
                <a:spcPts val="500"/>
              </a:spcAft>
            </a:pPr>
            <a:r>
              <a:rPr sz="1200" dirty="0">
                <a:solidFill>
                  <a:srgbClr val="000000"/>
                </a:solidFill>
                <a:latin typeface="Times New Roman"/>
              </a:rPr>
              <a:t>I would like the council to provide more bins, improve the street lighting and add a safe crossing near the school. These changes would make the area cleaner, safer and more pleasant for everyone. I would also like to see more benches and more community events during the school holidays.</a:t>
            </a:r>
          </a:p>
          <a:p>
            <a:pPr>
              <a:lnSpc>
                <a:spcPct val="104000"/>
              </a:lnSpc>
              <a:spcAft>
                <a:spcPts val="500"/>
              </a:spcAft>
            </a:pPr>
            <a:r>
              <a:rPr sz="1200" dirty="0">
                <a:solidFill>
                  <a:srgbClr val="000000"/>
                </a:solidFill>
                <a:latin typeface="Times New Roman"/>
              </a:rPr>
              <a:t>I hope you will consider these suggestions carefully. I look forward to hearing from you.</a:t>
            </a:r>
          </a:p>
          <a:p>
            <a:pPr>
              <a:lnSpc>
                <a:spcPct val="104000"/>
              </a:lnSpc>
              <a:spcAft>
                <a:spcPts val="500"/>
              </a:spcAft>
            </a:pPr>
            <a:r>
              <a:rPr sz="1200" dirty="0">
                <a:solidFill>
                  <a:srgbClr val="000000"/>
                </a:solidFill>
                <a:latin typeface="Times New Roman"/>
              </a:rPr>
              <a:t>Yours sincerely,</a:t>
            </a:r>
            <a:br>
              <a:rPr sz="1200" dirty="0"/>
            </a:br>
            <a:r>
              <a:rPr sz="1200" dirty="0">
                <a:solidFill>
                  <a:srgbClr val="000000"/>
                </a:solidFill>
                <a:latin typeface="Times New Roman"/>
              </a:rPr>
              <a:t>Aisha Khan</a:t>
            </a:r>
          </a:p>
          <a:p>
            <a:pPr>
              <a:lnSpc>
                <a:spcPct val="104000"/>
              </a:lnSpc>
              <a:spcAft>
                <a:spcPts val="500"/>
              </a:spcAft>
            </a:pPr>
            <a:r>
              <a:rPr sz="1500" b="1" dirty="0">
                <a:solidFill>
                  <a:srgbClr val="000000"/>
                </a:solidFill>
                <a:latin typeface="Times New Roman"/>
              </a:rPr>
              <a:t>Word count: 216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Check Your SPaG and Structure</a:t>
            </a:r>
          </a:p>
        </p:txBody>
      </p:sp>
      <p:sp>
        <p:nvSpPr>
          <p:cNvPr id="3" name="TextBox 2"/>
          <p:cNvSpPr txBox="1"/>
          <p:nvPr/>
        </p:nvSpPr>
        <p:spPr>
          <a:xfrm>
            <a:off x="841248" y="1225296"/>
            <a:ext cx="10104120" cy="4983480"/>
          </a:xfrm>
          <a:prstGeom prst="rect">
            <a:avLst/>
          </a:prstGeom>
          <a:noFill/>
        </p:spPr>
        <p:txBody>
          <a:bodyPr wrap="square">
            <a:normAutofit/>
          </a:bodyPr>
          <a:lstStyle/>
          <a:p>
            <a:pPr>
              <a:lnSpc>
                <a:spcPct val="104000"/>
              </a:lnSpc>
              <a:spcAft>
                <a:spcPts val="500"/>
              </a:spcAft>
            </a:pPr>
            <a:r>
              <a:rPr sz="2700" b="1">
                <a:solidFill>
                  <a:srgbClr val="000000"/>
                </a:solidFill>
                <a:latin typeface="Times New Roman"/>
              </a:rPr>
              <a:t>Before you finish, check:</a:t>
            </a:r>
          </a:p>
          <a:p>
            <a:pPr>
              <a:lnSpc>
                <a:spcPct val="104000"/>
              </a:lnSpc>
              <a:spcAft>
                <a:spcPts val="500"/>
              </a:spcAft>
            </a:pPr>
            <a:r>
              <a:rPr sz="2200" b="0">
                <a:solidFill>
                  <a:srgbClr val="000000"/>
                </a:solidFill>
                <a:latin typeface="Times New Roman"/>
              </a:rPr>
              <a:t>• Have I included addresses, date, greeting and closing?</a:t>
            </a:r>
          </a:p>
          <a:p>
            <a:pPr>
              <a:lnSpc>
                <a:spcPct val="104000"/>
              </a:lnSpc>
              <a:spcAft>
                <a:spcPts val="500"/>
              </a:spcAft>
            </a:pPr>
            <a:r>
              <a:rPr sz="2200" b="0">
                <a:solidFill>
                  <a:srgbClr val="000000"/>
                </a:solidFill>
                <a:latin typeface="Times New Roman"/>
              </a:rPr>
              <a:t>• Have I explained why I am writing?</a:t>
            </a:r>
          </a:p>
          <a:p>
            <a:pPr>
              <a:lnSpc>
                <a:spcPct val="104000"/>
              </a:lnSpc>
              <a:spcAft>
                <a:spcPts val="500"/>
              </a:spcAft>
            </a:pPr>
            <a:r>
              <a:rPr sz="2200" b="0">
                <a:solidFill>
                  <a:srgbClr val="000000"/>
                </a:solidFill>
                <a:latin typeface="Times New Roman"/>
              </a:rPr>
              <a:t>• Have I described what I like about the area?</a:t>
            </a:r>
          </a:p>
          <a:p>
            <a:pPr>
              <a:lnSpc>
                <a:spcPct val="104000"/>
              </a:lnSpc>
              <a:spcAft>
                <a:spcPts val="500"/>
              </a:spcAft>
            </a:pPr>
            <a:r>
              <a:rPr sz="2200" b="0">
                <a:solidFill>
                  <a:srgbClr val="000000"/>
                </a:solidFill>
                <a:latin typeface="Times New Roman"/>
              </a:rPr>
              <a:t>• Have I described what I dislike about the area?</a:t>
            </a:r>
          </a:p>
          <a:p>
            <a:pPr>
              <a:lnSpc>
                <a:spcPct val="104000"/>
              </a:lnSpc>
              <a:spcAft>
                <a:spcPts val="500"/>
              </a:spcAft>
            </a:pPr>
            <a:r>
              <a:rPr sz="2200" b="0">
                <a:solidFill>
                  <a:srgbClr val="000000"/>
                </a:solidFill>
                <a:latin typeface="Times New Roman"/>
              </a:rPr>
              <a:t>• Have I explained the improvements I would like to see?</a:t>
            </a:r>
          </a:p>
          <a:p>
            <a:pPr>
              <a:lnSpc>
                <a:spcPct val="104000"/>
              </a:lnSpc>
              <a:spcAft>
                <a:spcPts val="500"/>
              </a:spcAft>
            </a:pPr>
            <a:r>
              <a:rPr sz="2200" b="0">
                <a:solidFill>
                  <a:srgbClr val="000000"/>
                </a:solidFill>
                <a:latin typeface="Times New Roman"/>
              </a:rPr>
              <a:t>• Have I used paragraphs?</a:t>
            </a:r>
          </a:p>
          <a:p>
            <a:pPr>
              <a:lnSpc>
                <a:spcPct val="104000"/>
              </a:lnSpc>
              <a:spcAft>
                <a:spcPts val="500"/>
              </a:spcAft>
            </a:pPr>
            <a:r>
              <a:rPr sz="2200" b="0">
                <a:solidFill>
                  <a:srgbClr val="000000"/>
                </a:solidFill>
                <a:latin typeface="Times New Roman"/>
              </a:rPr>
              <a:t>• Have I checked spelling, punctuation and grammar?</a:t>
            </a:r>
          </a:p>
          <a:p>
            <a:pPr>
              <a:lnSpc>
                <a:spcPct val="104000"/>
              </a:lnSpc>
              <a:spcAft>
                <a:spcPts val="500"/>
              </a:spcAft>
            </a:pPr>
            <a:r>
              <a:rPr sz="2200" b="0">
                <a:solidFill>
                  <a:srgbClr val="000000"/>
                </a:solidFill>
                <a:latin typeface="Times New Roman"/>
              </a:rPr>
              <a:t>• Have I written about 200 to 250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Class Practice – Letter Writing</a:t>
            </a:r>
          </a:p>
        </p:txBody>
      </p:sp>
      <p:sp>
        <p:nvSpPr>
          <p:cNvPr id="3" name="TextBox 2"/>
          <p:cNvSpPr txBox="1"/>
          <p:nvPr/>
        </p:nvSpPr>
        <p:spPr>
          <a:xfrm>
            <a:off x="841248" y="1188720"/>
            <a:ext cx="10104120" cy="4983480"/>
          </a:xfrm>
          <a:prstGeom prst="rect">
            <a:avLst/>
          </a:prstGeom>
          <a:noFill/>
        </p:spPr>
        <p:txBody>
          <a:bodyPr wrap="square">
            <a:normAutofit/>
          </a:bodyPr>
          <a:lstStyle/>
          <a:p>
            <a:pPr>
              <a:lnSpc>
                <a:spcPct val="104000"/>
              </a:lnSpc>
              <a:spcAft>
                <a:spcPts val="500"/>
              </a:spcAft>
            </a:pPr>
            <a:r>
              <a:rPr sz="2500" b="1">
                <a:solidFill>
                  <a:srgbClr val="000000"/>
                </a:solidFill>
                <a:latin typeface="Times New Roman"/>
              </a:rPr>
              <a:t>Your local library wants residents’ views about how it can improve its services.</a:t>
            </a:r>
          </a:p>
          <a:p>
            <a:pPr>
              <a:lnSpc>
                <a:spcPct val="104000"/>
              </a:lnSpc>
              <a:spcAft>
                <a:spcPts val="500"/>
              </a:spcAft>
            </a:pPr>
            <a:r>
              <a:rPr sz="2600" b="1">
                <a:solidFill>
                  <a:srgbClr val="000000"/>
                </a:solidFill>
                <a:latin typeface="Times New Roman"/>
              </a:rPr>
              <a:t>Write a formal letter to the Library Manager giving your views.</a:t>
            </a:r>
          </a:p>
          <a:p>
            <a:pPr>
              <a:lnSpc>
                <a:spcPct val="104000"/>
              </a:lnSpc>
              <a:spcAft>
                <a:spcPts val="500"/>
              </a:spcAft>
            </a:pPr>
            <a:r>
              <a:rPr sz="2500" b="1">
                <a:solidFill>
                  <a:srgbClr val="000000"/>
                </a:solidFill>
                <a:latin typeface="Times New Roman"/>
              </a:rPr>
              <a:t>In your letter, you should:</a:t>
            </a:r>
          </a:p>
          <a:p>
            <a:pPr>
              <a:lnSpc>
                <a:spcPct val="104000"/>
              </a:lnSpc>
              <a:spcAft>
                <a:spcPts val="500"/>
              </a:spcAft>
            </a:pPr>
            <a:r>
              <a:rPr sz="2200" b="0">
                <a:solidFill>
                  <a:srgbClr val="000000"/>
                </a:solidFill>
                <a:latin typeface="Times New Roman"/>
              </a:rPr>
              <a:t>• describe what you like about the library</a:t>
            </a:r>
          </a:p>
          <a:p>
            <a:pPr>
              <a:lnSpc>
                <a:spcPct val="104000"/>
              </a:lnSpc>
              <a:spcAft>
                <a:spcPts val="500"/>
              </a:spcAft>
            </a:pPr>
            <a:r>
              <a:rPr sz="2200" b="0">
                <a:solidFill>
                  <a:srgbClr val="000000"/>
                </a:solidFill>
                <a:latin typeface="Times New Roman"/>
              </a:rPr>
              <a:t>• say what you dislike or find difficult</a:t>
            </a:r>
          </a:p>
          <a:p>
            <a:pPr>
              <a:lnSpc>
                <a:spcPct val="104000"/>
              </a:lnSpc>
              <a:spcAft>
                <a:spcPts val="500"/>
              </a:spcAft>
            </a:pPr>
            <a:r>
              <a:rPr sz="2200" b="0">
                <a:solidFill>
                  <a:srgbClr val="000000"/>
                </a:solidFill>
                <a:latin typeface="Times New Roman"/>
              </a:rPr>
              <a:t>• explain the improvements you would like to see</a:t>
            </a:r>
          </a:p>
          <a:p>
            <a:pPr>
              <a:lnSpc>
                <a:spcPct val="104000"/>
              </a:lnSpc>
              <a:spcAft>
                <a:spcPts val="500"/>
              </a:spcAft>
            </a:pPr>
            <a:r>
              <a:rPr sz="2200" b="0">
                <a:solidFill>
                  <a:srgbClr val="000000"/>
                </a:solidFill>
                <a:latin typeface="Times New Roman"/>
              </a:rPr>
              <a:t>• give reasons for your suggestions</a:t>
            </a:r>
          </a:p>
          <a:p>
            <a:pPr>
              <a:lnSpc>
                <a:spcPct val="104000"/>
              </a:lnSpc>
              <a:spcAft>
                <a:spcPts val="500"/>
              </a:spcAft>
            </a:pPr>
            <a:r>
              <a:rPr sz="2200" b="0">
                <a:solidFill>
                  <a:srgbClr val="000000"/>
                </a:solidFill>
                <a:latin typeface="Times New Roman"/>
              </a:rPr>
              <a:t>• use a polite opening and closing</a:t>
            </a:r>
          </a:p>
          <a:p>
            <a:pPr>
              <a:lnSpc>
                <a:spcPct val="104000"/>
              </a:lnSpc>
              <a:spcAft>
                <a:spcPts val="500"/>
              </a:spcAft>
            </a:pPr>
            <a:r>
              <a:rPr sz="2600" b="1">
                <a:solidFill>
                  <a:srgbClr val="000000"/>
                </a:solidFill>
                <a:latin typeface="Times New Roman"/>
              </a:rPr>
              <a:t>Aim to write 200 to 250 words.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Homework – Letter Writing</a:t>
            </a:r>
          </a:p>
        </p:txBody>
      </p:sp>
      <p:sp>
        <p:nvSpPr>
          <p:cNvPr id="3" name="TextBox 2"/>
          <p:cNvSpPr txBox="1"/>
          <p:nvPr/>
        </p:nvSpPr>
        <p:spPr>
          <a:xfrm>
            <a:off x="841248" y="1188720"/>
            <a:ext cx="10104120" cy="4983480"/>
          </a:xfrm>
          <a:prstGeom prst="rect">
            <a:avLst/>
          </a:prstGeom>
          <a:noFill/>
        </p:spPr>
        <p:txBody>
          <a:bodyPr wrap="square">
            <a:normAutofit/>
          </a:bodyPr>
          <a:lstStyle/>
          <a:p>
            <a:pPr>
              <a:lnSpc>
                <a:spcPct val="104000"/>
              </a:lnSpc>
              <a:spcAft>
                <a:spcPts val="500"/>
              </a:spcAft>
            </a:pPr>
            <a:r>
              <a:rPr sz="2500" b="1">
                <a:solidFill>
                  <a:srgbClr val="000000"/>
                </a:solidFill>
                <a:latin typeface="Times New Roman"/>
              </a:rPr>
              <a:t>Your college is asking learners for ideas to improve the canteen.</a:t>
            </a:r>
          </a:p>
          <a:p>
            <a:pPr>
              <a:lnSpc>
                <a:spcPct val="104000"/>
              </a:lnSpc>
              <a:spcAft>
                <a:spcPts val="500"/>
              </a:spcAft>
            </a:pPr>
            <a:r>
              <a:rPr sz="2600" b="1">
                <a:solidFill>
                  <a:srgbClr val="000000"/>
                </a:solidFill>
                <a:latin typeface="Times New Roman"/>
              </a:rPr>
              <a:t>Write a formal letter to the College Manager giving your views.</a:t>
            </a:r>
          </a:p>
          <a:p>
            <a:pPr>
              <a:lnSpc>
                <a:spcPct val="104000"/>
              </a:lnSpc>
              <a:spcAft>
                <a:spcPts val="500"/>
              </a:spcAft>
            </a:pPr>
            <a:r>
              <a:rPr sz="2500" b="1">
                <a:solidFill>
                  <a:srgbClr val="000000"/>
                </a:solidFill>
                <a:latin typeface="Times New Roman"/>
              </a:rPr>
              <a:t>In your letter, you should:</a:t>
            </a:r>
          </a:p>
          <a:p>
            <a:pPr>
              <a:lnSpc>
                <a:spcPct val="104000"/>
              </a:lnSpc>
              <a:spcAft>
                <a:spcPts val="500"/>
              </a:spcAft>
            </a:pPr>
            <a:r>
              <a:rPr sz="2200" b="0">
                <a:solidFill>
                  <a:srgbClr val="000000"/>
                </a:solidFill>
                <a:latin typeface="Times New Roman"/>
              </a:rPr>
              <a:t>• describe what you like about the canteen</a:t>
            </a:r>
          </a:p>
          <a:p>
            <a:pPr>
              <a:lnSpc>
                <a:spcPct val="104000"/>
              </a:lnSpc>
              <a:spcAft>
                <a:spcPts val="500"/>
              </a:spcAft>
            </a:pPr>
            <a:r>
              <a:rPr sz="2200" b="0">
                <a:solidFill>
                  <a:srgbClr val="000000"/>
                </a:solidFill>
                <a:latin typeface="Times New Roman"/>
              </a:rPr>
              <a:t>• say what you dislike about it</a:t>
            </a:r>
          </a:p>
          <a:p>
            <a:pPr>
              <a:lnSpc>
                <a:spcPct val="104000"/>
              </a:lnSpc>
              <a:spcAft>
                <a:spcPts val="500"/>
              </a:spcAft>
            </a:pPr>
            <a:r>
              <a:rPr sz="2200" b="0">
                <a:solidFill>
                  <a:srgbClr val="000000"/>
                </a:solidFill>
                <a:latin typeface="Times New Roman"/>
              </a:rPr>
              <a:t>• explain what improvements you would like to see</a:t>
            </a:r>
          </a:p>
          <a:p>
            <a:pPr>
              <a:lnSpc>
                <a:spcPct val="104000"/>
              </a:lnSpc>
              <a:spcAft>
                <a:spcPts val="500"/>
              </a:spcAft>
            </a:pPr>
            <a:r>
              <a:rPr sz="2200" b="0">
                <a:solidFill>
                  <a:srgbClr val="000000"/>
                </a:solidFill>
                <a:latin typeface="Times New Roman"/>
              </a:rPr>
              <a:t>• give reasons why these changes would help learners</a:t>
            </a:r>
          </a:p>
          <a:p>
            <a:pPr>
              <a:lnSpc>
                <a:spcPct val="104000"/>
              </a:lnSpc>
              <a:spcAft>
                <a:spcPts val="500"/>
              </a:spcAft>
            </a:pPr>
            <a:r>
              <a:rPr sz="2200" b="0">
                <a:solidFill>
                  <a:srgbClr val="000000"/>
                </a:solidFill>
                <a:latin typeface="Times New Roman"/>
              </a:rPr>
              <a:t>• finish with a polite conclusion</a:t>
            </a:r>
          </a:p>
          <a:p>
            <a:pPr>
              <a:lnSpc>
                <a:spcPct val="104000"/>
              </a:lnSpc>
              <a:spcAft>
                <a:spcPts val="500"/>
              </a:spcAft>
            </a:pPr>
            <a:r>
              <a:rPr sz="2600" b="1">
                <a:solidFill>
                  <a:srgbClr val="000000"/>
                </a:solidFill>
                <a:latin typeface="Times New Roman"/>
              </a:rPr>
              <a:t>Aim to write 200 to 250 words.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340</TotalTime>
  <Words>1012</Words>
  <Application>Microsoft Office PowerPoint</Application>
  <PresentationFormat>Widescreen</PresentationFormat>
  <Paragraphs>99</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Times New Roman</vt:lpstr>
      <vt:lpstr>Office Theme</vt:lpstr>
      <vt:lpstr>Functional Skills English Level 1 Letter Writing</vt:lpstr>
      <vt:lpstr>Session Aims</vt:lpstr>
      <vt:lpstr>Pearson Letter Writing Task</vt:lpstr>
      <vt:lpstr>What Is a Formal Letter?</vt:lpstr>
      <vt:lpstr>Purpose and Audience</vt:lpstr>
      <vt:lpstr>Pearson Letter Template</vt:lpstr>
      <vt:lpstr>Explaining the Layout</vt:lpstr>
      <vt:lpstr>Useful Formal Letter Language</vt:lpstr>
      <vt:lpstr>Model Formal Letter</vt:lpstr>
      <vt:lpstr>Check Your SPaG and Structure</vt:lpstr>
      <vt:lpstr>Class Practice – Letter Writing</vt:lpstr>
      <vt:lpstr>Homework – Letter Writing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Shama Qurashi</dc:creator>
  <cp:lastModifiedBy>Shama Qurashi</cp:lastModifiedBy>
  <cp:revision>11</cp:revision>
  <dcterms:created xsi:type="dcterms:W3CDTF">2025-06-03T17:54:40Z</dcterms:created>
  <dcterms:modified xsi:type="dcterms:W3CDTF">2026-08-26T00:03:42Z</dcterms:modified>
</cp:coreProperties>
</file>